
<file path=[Content_Types].xml><?xml version="1.0" encoding="utf-8"?>
<Types xmlns="http://schemas.openxmlformats.org/package/2006/content-types">
  <Default ContentType="image/jpeg" Extension="jpg"/>
  <Default ContentType="application/xml" Extension="xml"/>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EEEC581-D515-4EE8-BDD9-8057EF552A1D}">
  <a:tblStyle styleId="{9EEEC581-D515-4EE8-BDD9-8057EF552A1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ctr">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ctr">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ctr">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ctr">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ctr">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ctr">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ctr">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ctr">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ctr">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 name="Google Shape;5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38" name="Google Shape;13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 name="Google Shape;139;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35 tuổi, PARA 1001, thai 41 tuần vô kinh, được xác định bằng các dữ kiện lâm sàng cần thiết. Nhập viện vì thai quá ngày dự sanh. Siêu âm cho thấy các số đo sinh trắc nằm ở bách phân vị thứ 50. AFI = 8 cm. Đây là CTG được thực hiện ở thời điểm nhập viện vào khoa sản bệnh.</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48" name="Google Shape;14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 name="Google Shape;149;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30 tuổi, con so, thai 39 tuần vô kinh, chuyển dạ sanh ngôi chỏm. Thai kỳ và chuyển dạ không có vấn đề bất thường, ngoại trừ một AFI đo được trong một siêu âm trước đó 2 ngày là 18-20 cm. Hiện tại cổ tử cung mở 5 cm, ngôi chỏm vị trí -2 / -1. Ối vừa vỡ tự nhiên khoảng 10 phút, nước ối màu trắng đục. Trước đó CTG hoàn toàn bình thường. Trọng lượng thai ước tính khoảng 3900 gram.</a:t>
            </a:r>
            <a:endParaRPr/>
          </a:p>
          <a:p>
            <a:pPr indent="0" lvl="0" marL="0" rtl="0" algn="l">
              <a:spcBef>
                <a:spcPts val="36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58" name="Google Shape;15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 name="Google Shape;15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28 tuổi, PARA 0000, thai 41 tuần vô kinh, được xác định bằng các dữ kiện lâm sàng cần thiết. Nhập viện vì thai quá ngày dự sanh. Siêu âm cho thấy các số đo sinh trắc nằm ở bách phân vị thứ 50. AFI = 8 cm. Đây là Non-stresstest được thực hiện ở thời điểm nhập viện vào khoa sản bệnh.</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68" name="Google Shape;16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 name="Google Shape;169;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32 tuổi, con so, thai 38 tuần, chuyển dạ sanh ngôi chỏm. Thai kỳ diễn tiến bình thường. Chuyển dạ diễn tiến bình thường. Hiện tại cổ tử cung mở 3 cm, xoá 70%, ối phồng, ngôi chỏm vị trí -1.</a:t>
            </a:r>
            <a:endParaRPr/>
          </a:p>
          <a:p>
            <a:pPr indent="0" lvl="0" marL="0" rtl="0" algn="l">
              <a:spcBef>
                <a:spcPts val="36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78" name="Google Shape;17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 name="Google Shape;179;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32 tuổi, con so, thai 38 tuần, chuyển dạ sanh ngôi chỏm. Thai kỳ diễn tiến bình thường. Chuyển dạ diễn tiến bình thường. Hiện tại cổ tử cung mở 8 cm, ối vỡ, ngôi chỏm vị trí +1.</a:t>
            </a:r>
            <a:endParaRPr/>
          </a:p>
          <a:p>
            <a:pPr indent="0" lvl="0" marL="0" rtl="0" algn="l">
              <a:spcBef>
                <a:spcPts val="36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88" name="Google Shape;18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 name="Google Shape;18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32 tuổi, con so, thai 38 tuần, chuyển dạ sanh ngôi chỏm. Thai kỳ diễn tiến bình thường. Chuyển dạ diễn tiến bình thường. Hiện tại cổ tử cung mở 8 cm, ối vỡ, ngôi chỏm vị trí +1. </a:t>
            </a:r>
            <a:endParaRPr/>
          </a:p>
          <a:p>
            <a:pPr indent="0" lvl="0" marL="0" rtl="0" algn="l">
              <a:spcBef>
                <a:spcPts val="360"/>
              </a:spcBef>
              <a:spcAft>
                <a:spcPts val="0"/>
              </a:spcAft>
              <a:buNone/>
            </a:pPr>
            <a:r>
              <a:rPr lang="en-US"/>
              <a:t>Trong cơn co ngôi xuống sâu đến vị trí +1.</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98" name="Google Shape;198;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9" name="Google Shape;199;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27 tuổi, con so, thai 39 tuần vô kinh, nhập viện vì chuyển dạ sanh ngôi chỏm. Siêu âm cho thấy có AFI = 5 cm. Sinh trắc học cho thấy các số đo tương ứng với bách phân vị thứ 3</a:t>
            </a:r>
            <a:r>
              <a:rPr baseline="30000" lang="en-US"/>
              <a:t>rd</a:t>
            </a:r>
            <a:r>
              <a:rPr lang="en-US"/>
              <a:t>. Cổ tử cung hiện mở 5 cm, xoá mỏng. Đầu ối dẹt trong cơn co.</a:t>
            </a:r>
            <a:endParaRPr/>
          </a:p>
          <a:p>
            <a:pPr indent="0" lvl="0" marL="0" rtl="0" algn="l">
              <a:spcBef>
                <a:spcPts val="36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08" name="Google Shape;20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9" name="Google Shape;209;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32 tuổi, con so, thai 38 tuần, chuyển dạ sanh ngôi chỏm. Thai kỳ diễn tiến bình thường. Chuyển dạ diễn tiến bình thường. Hiện tại cổ tử cung mở trọn, ối vỡ, ngôi chỏm vị trí +1/+2.</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18" name="Google Shape;21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9" name="Google Shape;219;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33 tuổi, con so, thai 40 tuần, chuyển dạ sanh ngôi chỏm. Thai kỳ diễn tiến bình thường. Partograph ghi nhận biểu đồ chuyển Phải. Hiện tại cổ tử cung mở 6 cm, xoá mỏng. Ối vỡ, nước ối trắng đục, ít. Ngôi chỏm vị trí -1, uốn khuôn dài với bướu huyết thanh.</a:t>
            </a:r>
            <a:endParaRPr/>
          </a:p>
          <a:p>
            <a:pPr indent="0" lvl="0" marL="0" rtl="0" algn="l">
              <a:spcBef>
                <a:spcPts val="36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28" name="Google Shape;22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 name="Google Shape;229;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42 tuổi, PARA 2002, thai 30 tuần vô kinh, nhập viện vì Tiền sản giật nặng, có chiều hướng đi vào hội chứng HELLP. Tình trạng TSG hiện vẫn không ổn định. CTG ghi khi tình trạng huyết áp vẫn còn rất dao động. Siêu âm cho thấy các số đo sinh trắc nằm dưới bách phân vị thứ 3</a:t>
            </a:r>
            <a:r>
              <a:rPr baseline="30000" lang="en-US"/>
              <a:t>rd</a:t>
            </a:r>
            <a:r>
              <a:rPr lang="en-US"/>
              <a:t>. AFI = 1 cm.</a:t>
            </a:r>
            <a:endParaRPr/>
          </a:p>
          <a:p>
            <a:pPr indent="0" lvl="0" marL="0" rtl="0" algn="l">
              <a:spcBef>
                <a:spcPts val="36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 name="Google Shape;5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38" name="Google Shape;238;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9" name="Google Shape;239;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Đây là biểu dẫn trước đó của CTG 17. Thời điểm bệnh nhân vừa nhập viện.</a:t>
            </a:r>
            <a:endParaRPr/>
          </a:p>
          <a:p>
            <a:pPr indent="0" lvl="0" marL="0" rtl="0" algn="l">
              <a:spcBef>
                <a:spcPts val="36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48" name="Google Shape;24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Thai phụ 25 tuổi, con so, thai 40 tuần vô kinh, chuyển dạ sanh ngôi chỏm. Thai kỳ diễn tiến bình thường. Chuyển dạ diễn tiến bình thường. CTG ghi khi cổ tử cung mở 3 cm, xoá mỏng, ngôi đầu cao, ối đã vỡ, nước ối trắng đục.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58" name="Google Shape;25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9" name="Google Shape;259;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24 tuổi, thai 33.5 tuần vô kinh, cao huyết áp mạn nặng lên do thai. BCTC 23 cm. Siêu âm BPD=75mm, FL=54mm, nhau độ I. AFI=4cm. Tiền sản giật ghép trên cao huyết áp. Đang dùng Sulfate magnesium. Chưa chuyển dạ. CTG ghi 30 phút sau khi bắt đầu MgSO</a:t>
            </a:r>
            <a:r>
              <a:rPr baseline="-25000" lang="en-US"/>
              <a:t>4</a:t>
            </a:r>
            <a:r>
              <a:rPr lang="en-US"/>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68" name="Google Shape;268;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9" name="Google Shape;269;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29 tuổi, 0020, thai 35 tuần, nhập viện vì thiểu ối (AFI=5 cm), Biometry: BPD&lt;10</a:t>
            </a:r>
            <a:r>
              <a:rPr baseline="30000" lang="en-US"/>
              <a:t>th</a:t>
            </a:r>
            <a:r>
              <a:rPr lang="en-US"/>
              <a:t> percentile, HC, TAD, AC, FL # 50</a:t>
            </a:r>
            <a:r>
              <a:rPr baseline="30000" lang="en-US"/>
              <a:t>th</a:t>
            </a:r>
            <a:r>
              <a:rPr lang="en-US"/>
              <a:t> percentile. Velocimetry Doppler UA/MCA &lt;1.</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78" name="Google Shape;27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9" name="Google Shape;27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29 tuổi, 2002, nhập viện vì thai ra huyết.</a:t>
            </a:r>
            <a:endParaRPr/>
          </a:p>
          <a:p>
            <a:pPr indent="0" lvl="0" marL="0" rtl="0" algn="l">
              <a:spcBef>
                <a:spcPts val="360"/>
              </a:spcBef>
              <a:spcAft>
                <a:spcPts val="0"/>
              </a:spcAft>
              <a:buNone/>
            </a:pPr>
            <a:r>
              <a:rPr lang="en-US"/>
              <a:t>Khám: BCTC 33 cm, CTC 1 cm, ra huyết âm đạo đỏ sậm và đau bụng nhiều.</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88" name="Google Shape;28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9" name="Google Shape;289;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25 tuổi, con so, chuyển dạ sanh. Thai 39 tuần vô kinh. Cổ tử cung 3 cm. Nước ối lẫn phân su.</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98" name="Google Shape;29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9" name="Google Shape;299;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29 tuổi, 2002, nhập viện vì thai ra huyết.</a:t>
            </a:r>
            <a:endParaRPr/>
          </a:p>
          <a:p>
            <a:pPr indent="0" lvl="0" marL="0" rtl="0" algn="l">
              <a:spcBef>
                <a:spcPts val="360"/>
              </a:spcBef>
              <a:spcAft>
                <a:spcPts val="0"/>
              </a:spcAft>
              <a:buNone/>
            </a:pPr>
            <a:r>
              <a:rPr lang="en-US"/>
              <a:t>Khám: BCTC 33 cm, CTC 1 cm, ra huyết âm đạo đỏ sậm và đau bụng nhiều.</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08" name="Google Shape;308;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39 tuổi, 2002,nhập viện vì thai 40 tuần, ra huyết.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18" name="Google Shape;31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9" name="Google Shape;319;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39 tuổi, 2002,nhập viện vì thai 40 tuần, ra huyết. </a:t>
            </a:r>
            <a:endParaRPr/>
          </a:p>
          <a:p>
            <a:pPr indent="0" lvl="0" marL="0" rtl="0" algn="l">
              <a:spcBef>
                <a:spcPts val="360"/>
              </a:spcBef>
              <a:spcAft>
                <a:spcPts val="0"/>
              </a:spcAft>
              <a:buNone/>
            </a:pPr>
            <a:r>
              <a:rPr lang="en-US"/>
              <a:t>Cùng trường hợp ở CTG 25 nhưng được ghi trước CTG 25 3 giờ.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28" name="Google Shape;328;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9" name="Google Shape;329;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30 tuổi, con so. Chuyển dạ sanh thai 40 tuần. Cổ tử cung 2 cm, ối vỡ, ngôi đầu cao. Tăng co oxytocin vì ối vỡ.</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8" name="Google Shape;6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28 tuổi, PARA 0000, thai 41 tuần vô kinh, được xác định bằng các dữ kiện lâm sàng cần thiết. Nhập viện vì thai quá ngày dự sanh. Siêu âm cho thấy các số đo sinh trắc nằm ở bách phân vị thứ 50. AFI = 8 cm. </a:t>
            </a:r>
            <a:endParaRPr/>
          </a:p>
          <a:p>
            <a:pPr indent="0" lvl="0" marL="0" rtl="0" algn="l">
              <a:spcBef>
                <a:spcPts val="360"/>
              </a:spcBef>
              <a:spcAft>
                <a:spcPts val="0"/>
              </a:spcAft>
              <a:buNone/>
            </a:pPr>
            <a:r>
              <a:rPr lang="en-US"/>
              <a:t>Đây là Non-stresstest được thực hiện ở thời điểm nhập viện vào khoa sản bệnh.</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38" name="Google Shape;33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28 tuổi, con so, thai 40 tuần vô kinh. Chuyển dạ sanh. Ối vỡ không ghi nhận được màu nước ối. Cổ tử cung 4 cm, đầu cao.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48" name="Google Shape;348;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9" name="Google Shape;349;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35 tuổi, Thai 37 tuần. Admission test.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58" name="Google Shape;358;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9" name="Google Shape;359;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26 tuổi, con so, thai 33 tuần vô kinh. Nhập viện vì tiền sản giật năng, hội chứng HELLP. Chấm dứt thai kỳ vì hội chứng HELLP.</a:t>
            </a:r>
            <a:endParaRPr/>
          </a:p>
          <a:p>
            <a:pPr indent="0" lvl="0" marL="0" rtl="0" algn="l">
              <a:spcBef>
                <a:spcPts val="360"/>
              </a:spcBef>
              <a:spcAft>
                <a:spcPts val="0"/>
              </a:spcAft>
              <a:buNone/>
            </a:pPr>
            <a:r>
              <a:rPr lang="en-US"/>
              <a:t>CTG ghi khi khởi phát chuyển dạ với Prostaglandin.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68" name="Google Shape;36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9" name="Google Shape;369;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Non-stress test là một trắc nghiệm nhằm lượng giá sức khoẻ thai. Mục tiêu của test là nhằm trả lời cho câu hỏi: “Liệu thai nhi có khoẻ không”, với một độ nhạy cảm (Sensitivity) rất cao.</a:t>
            </a:r>
            <a:endParaRPr/>
          </a:p>
          <a:p>
            <a:pPr indent="0" lvl="0" marL="0" rtl="0" algn="l">
              <a:lnSpc>
                <a:spcPct val="90000"/>
              </a:lnSpc>
              <a:spcBef>
                <a:spcPts val="360"/>
              </a:spcBef>
              <a:spcAft>
                <a:spcPts val="0"/>
              </a:spcAft>
              <a:buNone/>
            </a:pPr>
            <a:r>
              <a:rPr lang="en-US"/>
              <a:t>Non-stress test không phải là một test chẩn đoán. Trắc nghiệm này không thể dùng để đặt câu hỏi: “Liệu thai nhi có bị suy không”.</a:t>
            </a:r>
            <a:endParaRPr/>
          </a:p>
          <a:p>
            <a:pPr indent="0" lvl="0" marL="0" rtl="0" algn="l">
              <a:lnSpc>
                <a:spcPct val="90000"/>
              </a:lnSpc>
              <a:spcBef>
                <a:spcPts val="360"/>
              </a:spcBef>
              <a:spcAft>
                <a:spcPts val="0"/>
              </a:spcAft>
              <a:buNone/>
            </a:pPr>
            <a:r>
              <a:rPr lang="en-US"/>
              <a:t>Hệ quả là Non-stress test không thể cung cấp câu trả lời “Thai nhi đang bị đe doạ”. Non-stress test chỉ có thể trả lời khẳng định: “Thai đang khoẻ” hoặc trả lời bác bỏ: “Test không chứng minh được rằng thai đang khoẻ” “Không thể xác định về tình trạng an toàn của bé”.</a:t>
            </a:r>
            <a:endParaRPr/>
          </a:p>
          <a:p>
            <a:pPr indent="0" lvl="0" marL="0" rtl="0" algn="l">
              <a:lnSpc>
                <a:spcPct val="90000"/>
              </a:lnSpc>
              <a:spcBef>
                <a:spcPts val="360"/>
              </a:spcBef>
              <a:spcAft>
                <a:spcPts val="0"/>
              </a:spcAft>
              <a:buNone/>
            </a:pPr>
            <a:r>
              <a:rPr lang="en-US"/>
              <a:t>Tiêu chuẩn của một Non-stress test là:</a:t>
            </a:r>
            <a:endParaRPr/>
          </a:p>
          <a:p>
            <a:pPr indent="0" lvl="0" marL="0" rtl="0" algn="l">
              <a:lnSpc>
                <a:spcPct val="90000"/>
              </a:lnSpc>
              <a:spcBef>
                <a:spcPts val="360"/>
              </a:spcBef>
              <a:spcAft>
                <a:spcPts val="0"/>
              </a:spcAft>
              <a:buNone/>
            </a:pPr>
            <a:r>
              <a:rPr lang="en-US"/>
              <a:t>Ghi sau bữa ăn</a:t>
            </a:r>
            <a:endParaRPr/>
          </a:p>
          <a:p>
            <a:pPr indent="0" lvl="0" marL="0" rtl="0" algn="l">
              <a:lnSpc>
                <a:spcPct val="90000"/>
              </a:lnSpc>
              <a:spcBef>
                <a:spcPts val="360"/>
              </a:spcBef>
              <a:spcAft>
                <a:spcPts val="0"/>
              </a:spcAft>
              <a:buNone/>
            </a:pPr>
            <a:r>
              <a:rPr lang="en-US"/>
              <a:t>Ở tư thế Fowler</a:t>
            </a:r>
            <a:endParaRPr/>
          </a:p>
          <a:p>
            <a:pPr indent="0" lvl="0" marL="0" rtl="0" algn="l">
              <a:lnSpc>
                <a:spcPct val="90000"/>
              </a:lnSpc>
              <a:spcBef>
                <a:spcPts val="360"/>
              </a:spcBef>
              <a:spcAft>
                <a:spcPts val="0"/>
              </a:spcAft>
              <a:buNone/>
            </a:pPr>
            <a:r>
              <a:rPr lang="en-US"/>
              <a:t>Ngoài chuyển dạ, không có cơn co tử cung</a:t>
            </a:r>
            <a:endParaRPr/>
          </a:p>
          <a:p>
            <a:pPr indent="0" lvl="0" marL="0" rtl="0" algn="l">
              <a:lnSpc>
                <a:spcPct val="90000"/>
              </a:lnSpc>
              <a:spcBef>
                <a:spcPts val="360"/>
              </a:spcBef>
              <a:spcAft>
                <a:spcPts val="0"/>
              </a:spcAft>
              <a:buNone/>
            </a:pPr>
            <a:r>
              <a:rPr lang="en-US"/>
              <a:t>Có cử động thai, ít nhất 5 cử động thai trong thời gian 20 phút</a:t>
            </a:r>
            <a:endParaRPr/>
          </a:p>
          <a:p>
            <a:pPr indent="0" lvl="0" marL="0" rtl="0" algn="l">
              <a:lnSpc>
                <a:spcPct val="90000"/>
              </a:lnSpc>
              <a:spcBef>
                <a:spcPts val="360"/>
              </a:spcBef>
              <a:spcAft>
                <a:spcPts val="0"/>
              </a:spcAft>
              <a:buNone/>
            </a:pPr>
            <a:r>
              <a:rPr lang="en-US"/>
              <a:t>Baseline trong giới hạn bình thường, không có Tachycardia cũng như không có Bradycardia</a:t>
            </a:r>
            <a:endParaRPr/>
          </a:p>
          <a:p>
            <a:pPr indent="0" lvl="0" marL="0" rtl="0" algn="l">
              <a:lnSpc>
                <a:spcPct val="90000"/>
              </a:lnSpc>
              <a:spcBef>
                <a:spcPts val="360"/>
              </a:spcBef>
              <a:spcAft>
                <a:spcPts val="0"/>
              </a:spcAft>
              <a:buNone/>
            </a:pPr>
            <a:r>
              <a:rPr lang="en-US"/>
              <a:t>Variability bình thường</a:t>
            </a:r>
            <a:endParaRPr/>
          </a:p>
          <a:p>
            <a:pPr indent="0" lvl="0" marL="0" rtl="0" algn="l">
              <a:lnSpc>
                <a:spcPct val="90000"/>
              </a:lnSpc>
              <a:spcBef>
                <a:spcPts val="360"/>
              </a:spcBef>
              <a:spcAft>
                <a:spcPts val="0"/>
              </a:spcAft>
              <a:buNone/>
            </a:pPr>
            <a:r>
              <a:rPr lang="en-US"/>
              <a:t>Không nhịp giảm</a:t>
            </a:r>
            <a:endParaRPr/>
          </a:p>
          <a:p>
            <a:pPr indent="0" lvl="0" marL="0" rtl="0" algn="l">
              <a:lnSpc>
                <a:spcPct val="90000"/>
              </a:lnSpc>
              <a:spcBef>
                <a:spcPts val="360"/>
              </a:spcBef>
              <a:spcAft>
                <a:spcPts val="0"/>
              </a:spcAft>
              <a:buNone/>
            </a:pPr>
            <a:r>
              <a:rPr lang="en-US"/>
              <a:t>Có nhịp tăng kèm cử động thai</a:t>
            </a:r>
            <a:endParaRPr/>
          </a:p>
          <a:p>
            <a:pPr indent="0" lvl="0" marL="0" rtl="0" algn="l">
              <a:lnSpc>
                <a:spcPct val="90000"/>
              </a:lnSpc>
              <a:spcBef>
                <a:spcPts val="36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77" name="Google Shape;377;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8" name="Google Shape;378;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Nhịp giảm muộn được đặc trưng bởi tính chất xuất hiện muộn, với Nadir lệch pha chậm hơn so với đỉnh cơn co ≥ 15 sec, và thời gian phục hồi muộn so với thời điểm kết thúc của cơn co ≥ 15 sec.</a:t>
            </a:r>
            <a:endParaRPr/>
          </a:p>
          <a:p>
            <a:pPr indent="0" lvl="0" marL="0" rtl="0" algn="l">
              <a:spcBef>
                <a:spcPts val="360"/>
              </a:spcBef>
              <a:spcAft>
                <a:spcPts val="0"/>
              </a:spcAft>
              <a:buNone/>
            </a:pPr>
            <a:r>
              <a:rPr lang="en-US"/>
              <a:t>Đây là nhịp giảm của suy thoái trao đổi tử cung-nhau. Tuy nhiên cần lưu ý độ chuyên biệt (Specificity) của nhịp giảm muộn không phải là cao, với một độ dương tính giả khá cao, khi đối chiếu với outcome là acidosis.</a:t>
            </a:r>
            <a:endParaRPr/>
          </a:p>
          <a:p>
            <a:pPr indent="0" lvl="0" marL="0" rtl="0" algn="l">
              <a:spcBef>
                <a:spcPts val="360"/>
              </a:spcBef>
              <a:spcAft>
                <a:spcPts val="0"/>
              </a:spcAft>
              <a:buNone/>
            </a:pPr>
            <a:r>
              <a:rPr lang="en-US"/>
              <a:t>Trong trường hợp này, phối hợp với bệnh cảnh lâm sàng là nước ối vàng sệt và thai chậm tăng trưởng trong tử cung (IUGR), nên có thể nghĩ nhiều đến kết luận suy thai cấp trong chuyển dạ trên một nền suy thai trường diễn.</a:t>
            </a:r>
            <a:endParaRPr/>
          </a:p>
          <a:p>
            <a:pPr indent="0" lvl="0" marL="0" rtl="0" algn="l">
              <a:spcBef>
                <a:spcPts val="36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86" name="Google Shape;38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7" name="Google Shape;387;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Nhịp “giả hình sin” Là một biến động tim thai phổ biến trong chuyển dạ. Gần 30% số CTG ghi trong chuyển dạ có những đoạn mang biến động kiểu này. Về thực chất, đây chính là hiện gia tăng long-term variability. Biến động này không có ý nghĩa bệnh lý.</a:t>
            </a:r>
            <a:endParaRPr/>
          </a:p>
          <a:p>
            <a:pPr indent="0" lvl="0" marL="0" rtl="0" algn="l">
              <a:spcBef>
                <a:spcPts val="36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95" name="Google Shape;39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6" name="Google Shape;396;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Biểu đồ CTG ghi nhận một tình trạng giảm dao động nội tại. Tình trạng này có thể liên quan đến thiếu oxy hành não, nhưng cũng có thể liên quan đến tác dụng của MgSO</a:t>
            </a:r>
            <a:r>
              <a:rPr baseline="-25000" lang="en-US"/>
              <a:t>4 </a:t>
            </a:r>
            <a:r>
              <a:rPr lang="en-US"/>
              <a:t>trên nhịp tim thai. Hai hiện tượng này có ý nghĩa tiên lượng khác hẳn nhau. Để kết luận, cần thiết phải căn cứ vào các CTG ghi trước khi dùng thuốc cũng như bệnh cảnh lâm sàng. </a:t>
            </a:r>
            <a:endParaRPr/>
          </a:p>
          <a:p>
            <a:pPr indent="0" lvl="0" marL="0" rtl="0" algn="l">
              <a:spcBef>
                <a:spcPts val="36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04" name="Google Shape;404;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5" name="Google Shape;405;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Trên biểu đồ CTG ghi nhận rất nhiều cử động thai, và các cử động thai đều đi kèm với nhịp giảm. Các nhịp giảm trên CTG này rất đa dạng, nhưng có đặc tính chung là ngắn, nhọn và liên quan với cử động thai. Đây là các nhịp giảm do trương lực (co kéo) trên cuống rốn. Nguyên nhân có thể là do dây rốn quấn cổ. Trong trường hợp dây rốn quấn cổ, mỗi cử động thai làm căng kéo dây rốn, làm giảm input về tĩnh mạch chủ dưới, từ đó làm thay đổi cardiac output trên quai chủ và xoang cảnh. Biến động này gây ra thoạt tiên một đáp ứng tăng nhịp đi trước tiên (shoulder). Tiếp sau đó là một biến động giảm xuất hiện do tăng áp suất trong động mạch rốn khi dây rốn bị căng nhiều. Nhịp giảm sẽ mất đi khi huyết áp động mạch trở về bình thường.</a:t>
            </a:r>
            <a:endParaRPr/>
          </a:p>
          <a:p>
            <a:pPr indent="0" lvl="0" marL="0" rtl="0" algn="l">
              <a:spcBef>
                <a:spcPts val="36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13" name="Google Shape;413;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4" name="Google Shape;414;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Trong trường hợp này lưu ý nhịp giảm muộn có giá trị chẩn đoán cao do đi kèm theo một tình trạng ối lẫn phân su vàng sệt, chậm tăng trưởng trên lâm sàng. CTG là một phối hợp giữa Tachycardia và nhịp giảm muộn. Chẩn đoán suy thai có độ tin cậy rất cao trong trường hợp này.</a:t>
            </a:r>
            <a:endParaRPr/>
          </a:p>
          <a:p>
            <a:pPr indent="0" lvl="0" marL="0" rtl="0" algn="l">
              <a:spcBef>
                <a:spcPts val="36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22" name="Google Shape;422;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3" name="Google Shape;423;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Tình trạng Tachycardia phù hợp với tình trạng sốt của thai phụ. Nhớ rằng mỗi 1°C gia tăng thể nhiệt sẽ làm tăng Baseline lên khoảng 10 nhịp/ph. Đây là một tình trạng Tachycardia đơn độc, không kèm nhịp giảm, vẫn có nhịp tăng, nên không có ý nghĩa suy thai, dù rằng đã có thể có nhiễm trùng ối.</a:t>
            </a:r>
            <a:endParaRPr/>
          </a:p>
          <a:p>
            <a:pPr indent="0" lvl="0" marL="0" rtl="0" algn="l">
              <a:spcBef>
                <a:spcPts val="36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8" name="Google Shape;7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 name="Google Shape;79;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29 tuổi, con so, thai 40 tuần vô kinh. Chuyển dạ sanh, ối vỡ sớm, nước ối lẫn phân su vàng sệt. Monitoring thực hiện trong chuyển  dạ. Khám thấy CTC mở 3 cm, xoá mỏng, ngôi chỏm vị trí -1. Trọng lượng thai ước tính khoảng 2400 gram.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31" name="Google Shape;431;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2" name="Google Shape;43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Đây được xem là Admission test cho thai phụ, có giá trị sàng lọc gần như NST. Khác biệt duy nhất của nó với NST là cơn co tử cung. Trong khi thực hiện Non-stress test, một trong những điều kiện cần thiết phải thoả trước khi đánh giá là vắng mặt của cơn co tử cung, nhằm loại trừ khả năng ảnh hưởng của cơn co tử cung lên outcome của Non-stress test.</a:t>
            </a:r>
            <a:endParaRPr/>
          </a:p>
          <a:p>
            <a:pPr indent="0" lvl="0" marL="0" rtl="0" algn="l">
              <a:spcBef>
                <a:spcPts val="36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40" name="Google Shape;440;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1" name="Google Shape;441;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Trên băng ghi CTG xuất hiện các nhịp giảm bất định đa dạng và trầm trọng về biên độ. Các nhịp giảm này không hằng định về hình dạng và biên độ, không hằng định trong mối liên quan với cơn co tử cung. Chúng có chung đặc điểm là hình thang với đáy nhỏ phẳng, tuy còn giữ được chút ít variability ở đáy nhỏ. Biểu đồ CTG này cho phép nghĩ đến một chèn ép rốn. Trong trường hợp này, có khả năng là một sa dây rốn ẩn. Lưu ý này được củng cố hơn khi xem đến tình trạng thừa ối, con to và ngôi thai rất cao. Hơn nữa tất cả những biểu hiện bất thường của tim thai xuất hiện khi ối vừa vỡ, nước ối lại không có phân su.</a:t>
            </a:r>
            <a:endParaRPr/>
          </a:p>
          <a:p>
            <a:pPr indent="0" lvl="0" marL="0" rtl="0" algn="l">
              <a:spcBef>
                <a:spcPts val="36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49" name="Google Shape;449;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0" name="Google Shape;450;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Non-stress test là một trắc nghiệm nhằm lượng giá sức khoẻ thai. Mục tiêu của test là nhằm trả lời cho câu hỏi: “Liệu thai nhi có khoẻ không”, với một độ nhạy cảm (Sensitivity) rất cao.</a:t>
            </a:r>
            <a:endParaRPr/>
          </a:p>
          <a:p>
            <a:pPr indent="0" lvl="0" marL="0" rtl="0" algn="l">
              <a:lnSpc>
                <a:spcPct val="90000"/>
              </a:lnSpc>
              <a:spcBef>
                <a:spcPts val="360"/>
              </a:spcBef>
              <a:spcAft>
                <a:spcPts val="0"/>
              </a:spcAft>
              <a:buNone/>
            </a:pPr>
            <a:r>
              <a:rPr lang="en-US"/>
              <a:t>Non-stress test không phải là một test chẩn đoán. Trắc nghiệm này không thể dùng để đặt câu hỏi: “Liệu thai nhi có bị suy không”.</a:t>
            </a:r>
            <a:endParaRPr/>
          </a:p>
          <a:p>
            <a:pPr indent="0" lvl="0" marL="0" rtl="0" algn="l">
              <a:lnSpc>
                <a:spcPct val="90000"/>
              </a:lnSpc>
              <a:spcBef>
                <a:spcPts val="360"/>
              </a:spcBef>
              <a:spcAft>
                <a:spcPts val="0"/>
              </a:spcAft>
              <a:buNone/>
            </a:pPr>
            <a:r>
              <a:rPr lang="en-US"/>
              <a:t>Hệ quả là Non-stress test không thể cung cấp câu trả lời “Thai nhi đang bị đe doạ”. Non-stress test chỉ có thể trả lời khẳng định: “Thai đang khoẻ” hoặc trả lời bác bỏ: “Test không chứng minh được rằng thai đang khoẻ” “Không thể xác định về tình trạng an toàn của bé”.</a:t>
            </a:r>
            <a:endParaRPr/>
          </a:p>
          <a:p>
            <a:pPr indent="0" lvl="0" marL="0" rtl="0" algn="l">
              <a:lnSpc>
                <a:spcPct val="90000"/>
              </a:lnSpc>
              <a:spcBef>
                <a:spcPts val="360"/>
              </a:spcBef>
              <a:spcAft>
                <a:spcPts val="0"/>
              </a:spcAft>
              <a:buNone/>
            </a:pPr>
            <a:r>
              <a:rPr lang="en-US"/>
              <a:t>Tiêu chuẩn của một Non-stress test là:</a:t>
            </a:r>
            <a:endParaRPr/>
          </a:p>
          <a:p>
            <a:pPr indent="0" lvl="0" marL="0" rtl="0" algn="l">
              <a:lnSpc>
                <a:spcPct val="90000"/>
              </a:lnSpc>
              <a:spcBef>
                <a:spcPts val="360"/>
              </a:spcBef>
              <a:spcAft>
                <a:spcPts val="0"/>
              </a:spcAft>
              <a:buNone/>
            </a:pPr>
            <a:r>
              <a:rPr lang="en-US"/>
              <a:t>Ghi sau bữa ăn</a:t>
            </a:r>
            <a:endParaRPr/>
          </a:p>
          <a:p>
            <a:pPr indent="0" lvl="0" marL="0" rtl="0" algn="l">
              <a:lnSpc>
                <a:spcPct val="90000"/>
              </a:lnSpc>
              <a:spcBef>
                <a:spcPts val="360"/>
              </a:spcBef>
              <a:spcAft>
                <a:spcPts val="0"/>
              </a:spcAft>
              <a:buNone/>
            </a:pPr>
            <a:r>
              <a:rPr lang="en-US"/>
              <a:t>Ở tư thế Fowler</a:t>
            </a:r>
            <a:endParaRPr/>
          </a:p>
          <a:p>
            <a:pPr indent="0" lvl="0" marL="0" rtl="0" algn="l">
              <a:lnSpc>
                <a:spcPct val="90000"/>
              </a:lnSpc>
              <a:spcBef>
                <a:spcPts val="360"/>
              </a:spcBef>
              <a:spcAft>
                <a:spcPts val="0"/>
              </a:spcAft>
              <a:buNone/>
            </a:pPr>
            <a:r>
              <a:rPr lang="en-US"/>
              <a:t>Ngoài chuyển dạ, không có cơn co tử cung</a:t>
            </a:r>
            <a:endParaRPr/>
          </a:p>
          <a:p>
            <a:pPr indent="0" lvl="0" marL="0" rtl="0" algn="l">
              <a:lnSpc>
                <a:spcPct val="90000"/>
              </a:lnSpc>
              <a:spcBef>
                <a:spcPts val="360"/>
              </a:spcBef>
              <a:spcAft>
                <a:spcPts val="0"/>
              </a:spcAft>
              <a:buNone/>
            </a:pPr>
            <a:r>
              <a:rPr lang="en-US"/>
              <a:t>Có cử động thai, ít nhất 5 cử động thai trong thời gian 20 phút</a:t>
            </a:r>
            <a:endParaRPr/>
          </a:p>
          <a:p>
            <a:pPr indent="0" lvl="0" marL="0" rtl="0" algn="l">
              <a:lnSpc>
                <a:spcPct val="90000"/>
              </a:lnSpc>
              <a:spcBef>
                <a:spcPts val="360"/>
              </a:spcBef>
              <a:spcAft>
                <a:spcPts val="0"/>
              </a:spcAft>
              <a:buNone/>
            </a:pPr>
            <a:r>
              <a:rPr lang="en-US"/>
              <a:t>Baseline trong giới hạn bình thường, không có Tachycardia cũng như không có Bradycardia</a:t>
            </a:r>
            <a:endParaRPr/>
          </a:p>
          <a:p>
            <a:pPr indent="0" lvl="0" marL="0" rtl="0" algn="l">
              <a:lnSpc>
                <a:spcPct val="90000"/>
              </a:lnSpc>
              <a:spcBef>
                <a:spcPts val="360"/>
              </a:spcBef>
              <a:spcAft>
                <a:spcPts val="0"/>
              </a:spcAft>
              <a:buNone/>
            </a:pPr>
            <a:r>
              <a:rPr lang="en-US"/>
              <a:t>Variability bình thường</a:t>
            </a:r>
            <a:endParaRPr/>
          </a:p>
          <a:p>
            <a:pPr indent="0" lvl="0" marL="0" rtl="0" algn="l">
              <a:lnSpc>
                <a:spcPct val="90000"/>
              </a:lnSpc>
              <a:spcBef>
                <a:spcPts val="360"/>
              </a:spcBef>
              <a:spcAft>
                <a:spcPts val="0"/>
              </a:spcAft>
              <a:buNone/>
            </a:pPr>
            <a:r>
              <a:rPr lang="en-US"/>
              <a:t>Không nhịp giảm</a:t>
            </a:r>
            <a:endParaRPr/>
          </a:p>
          <a:p>
            <a:pPr indent="0" lvl="0" marL="0" rtl="0" algn="l">
              <a:lnSpc>
                <a:spcPct val="90000"/>
              </a:lnSpc>
              <a:spcBef>
                <a:spcPts val="360"/>
              </a:spcBef>
              <a:spcAft>
                <a:spcPts val="0"/>
              </a:spcAft>
              <a:buNone/>
            </a:pPr>
            <a:r>
              <a:rPr lang="en-US"/>
              <a:t>Có nhịp tăng kèm cử động thai</a:t>
            </a:r>
            <a:endParaRPr/>
          </a:p>
          <a:p>
            <a:pPr indent="0" lvl="0" marL="0" rtl="0" algn="l">
              <a:lnSpc>
                <a:spcPct val="90000"/>
              </a:lnSpc>
              <a:spcBef>
                <a:spcPts val="360"/>
              </a:spcBef>
              <a:spcAft>
                <a:spcPts val="0"/>
              </a:spcAft>
              <a:buNone/>
            </a:pPr>
            <a:r>
              <a:t/>
            </a:r>
            <a:endParaRPr/>
          </a:p>
          <a:p>
            <a:pPr indent="0" lvl="0" marL="0" rtl="0" algn="l">
              <a:lnSpc>
                <a:spcPct val="90000"/>
              </a:lnSpc>
              <a:spcBef>
                <a:spcPts val="36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58" name="Google Shape;458;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9" name="Google Shape;459;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CTG trình bày một dạng ít phổ biến của nhịp tăng: Nhịp tăng trong cơn co tử cung. Thường thì ngoài chuyển dạ, nhịp tăng sau cử động thai là một biến động có ý nghĩa, cho phép kết luận về sự an toàn của thai nhi.</a:t>
            </a:r>
            <a:endParaRPr/>
          </a:p>
          <a:p>
            <a:pPr indent="0" lvl="0" marL="0" rtl="0" algn="l">
              <a:spcBef>
                <a:spcPts val="360"/>
              </a:spcBef>
              <a:spcAft>
                <a:spcPts val="0"/>
              </a:spcAft>
              <a:buNone/>
            </a:pPr>
            <a:r>
              <a:rPr lang="en-US"/>
              <a:t>Trong chuyển dạ, sự hiện diện của nhịp tăng không có giá trị đảm bảo như nó thể hiện ngoài chuyển dạ.</a:t>
            </a:r>
            <a:endParaRPr/>
          </a:p>
          <a:p>
            <a:pPr indent="0" lvl="0" marL="0" rtl="0" algn="l">
              <a:spcBef>
                <a:spcPts val="360"/>
              </a:spcBef>
              <a:spcAft>
                <a:spcPts val="0"/>
              </a:spcAft>
              <a:buNone/>
            </a:pPr>
            <a:r>
              <a:rPr lang="en-US"/>
              <a:t>Trường hợp này là nhịp tăng kèm theo các cơn co tử cung.</a:t>
            </a:r>
            <a:endParaRPr/>
          </a:p>
          <a:p>
            <a:pPr indent="0" lvl="0" marL="0" rtl="0" algn="l">
              <a:spcBef>
                <a:spcPts val="36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67" name="Google Shape;467;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8" name="Google Shape;468;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Đây là CTG với nhịp giảm sớm, xảy ra trong giai đoạn cuối của chuyển dạ, khi cổ tử cung đã tiến triển xa và ngôi xuống sâu trong tiểu khung.</a:t>
            </a:r>
            <a:endParaRPr/>
          </a:p>
          <a:p>
            <a:pPr indent="0" lvl="0" marL="0" rtl="0" algn="l">
              <a:spcBef>
                <a:spcPts val="360"/>
              </a:spcBef>
              <a:spcAft>
                <a:spcPts val="0"/>
              </a:spcAft>
              <a:buNone/>
            </a:pPr>
            <a:r>
              <a:rPr lang="en-US"/>
              <a:t>Nhịp giảm sớm có liên hệ với phản xạ dây X, xảy ra khi đầu thai bị chèn ép, và vì thế thường xuất hiện muộn trong chuyển dạ.</a:t>
            </a:r>
            <a:endParaRPr/>
          </a:p>
          <a:p>
            <a:pPr indent="0" lvl="0" marL="0" rtl="0" algn="l">
              <a:spcBef>
                <a:spcPts val="360"/>
              </a:spcBef>
              <a:spcAft>
                <a:spcPts val="0"/>
              </a:spcAft>
              <a:buNone/>
            </a:pPr>
            <a:r>
              <a:rPr lang="en-US"/>
              <a:t>Nhịp giảm sớm này không đe dọa thai vì biên độ của nó không quá sâu ( 20 nh/ph).</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76" name="Google Shape;476;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7" name="Google Shape;477;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Trên biểu đồ CTG ghi nhận các cơn co tử cung đi kèm với nhịp giảm.</a:t>
            </a:r>
            <a:endParaRPr/>
          </a:p>
          <a:p>
            <a:pPr indent="0" lvl="0" marL="0" rtl="0" algn="l">
              <a:spcBef>
                <a:spcPts val="36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85" name="Google Shape;485;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6" name="Google Shape;486;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Trên CTG ghi nhận các nhịp giảm xuất hiện trong các cơn co tử cung. Nadir của chúng có chiều hướng đến muộn hơn cơn co. Tuy nhiên đây là các nhịp giảm không hằng định về hình dạng và tính chất. Chúng là các nhịp giảm bất định về bản chất. Tuy nhiên tính chất “muộn” của chúng, đặc biệt là sự phục hồi chậm hơn nhiều trong một số cơn co, gợi ý có thể đã có một mối liên quan với suy thoái trao đổi tử cung-nhau.</a:t>
            </a:r>
            <a:endParaRPr/>
          </a:p>
          <a:p>
            <a:pPr indent="0" lvl="0" marL="0" rtl="0" algn="l">
              <a:spcBef>
                <a:spcPts val="360"/>
              </a:spcBef>
              <a:spcAft>
                <a:spcPts val="0"/>
              </a:spcAft>
              <a:buNone/>
            </a:pPr>
            <a:r>
              <a:rPr lang="en-US"/>
              <a:t>Bối cảnh lâm sàng sẽ làm cho vấn đề trở nên dễ hiểu hơn: Đây là một trường hợp thiểu ối có kèm theo chậm tăng trưởng trong tử cung. Nhịp giảm này là các nhịp giảm của chèn ép cuống rốn hoà lẫn với tình trạng thiếu oxy do suy thoái trường diễn trở nên cấp diễn của trao đổi tử cung-nhau.</a:t>
            </a:r>
            <a:endParaRPr/>
          </a:p>
          <a:p>
            <a:pPr indent="0" lvl="0" marL="0" rtl="0" algn="l">
              <a:spcBef>
                <a:spcPts val="36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94" name="Google Shape;494;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5" name="Google Shape;495;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CTG cho thấy sự hiện diện của các nhịp giảm sớm đặc trưng của giai đoạn II của chuyển dạ.</a:t>
            </a:r>
            <a:endParaRPr/>
          </a:p>
          <a:p>
            <a:pPr indent="0" lvl="0" marL="0" rtl="0" algn="l">
              <a:spcBef>
                <a:spcPts val="360"/>
              </a:spcBef>
              <a:spcAft>
                <a:spcPts val="0"/>
              </a:spcAft>
              <a:buNone/>
            </a:pPr>
            <a:r>
              <a:rPr lang="en-US"/>
              <a:t>Bên cạnh đó sự xuất hiện các nhịp giảm bất định ngắn, nhỏ cũng là hiện tượng được thấy phổ biến trong giai đoạn chuyển dạ thời kỳ sổ thai này.</a:t>
            </a:r>
            <a:endParaRPr/>
          </a:p>
          <a:p>
            <a:pPr indent="0" lvl="0" marL="0" rtl="0" algn="l">
              <a:spcBef>
                <a:spcPts val="36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03" name="Google Shape;503;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4" name="Google Shape;504;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Trên CTG hiện diện các nhịp giảm sớm đặc trưng của chuyển dạ đã tiến triển xa. Các nhịp giảm thể hiện áp suất thường trực lên đầu thai trong cơn co tử cung, trong khi lâm sàng đầu chưa lọt vào tiểu khung, lại có thêm biểu hiện uốn khuôn, cho thấy những khó khăn thai đang gặp phải khi đang cố gắng vượt qua eo trên. Tuy nhiên, xét về góc độ suy thai, thai nhi này hiện không bị đe doạ.</a:t>
            </a:r>
            <a:endParaRPr/>
          </a:p>
          <a:p>
            <a:pPr indent="0" lvl="0" marL="0" rtl="0" algn="l">
              <a:spcBef>
                <a:spcPts val="360"/>
              </a:spcBef>
              <a:spcAft>
                <a:spcPts val="0"/>
              </a:spcAft>
              <a:buNone/>
            </a:pPr>
            <a:r>
              <a:rPr lang="en-US"/>
              <a:t>Một yếu tố thêm vào nữa là có sự gia tăng của Beat-to-beat variability, cho thấy những cố gắng của thai nhi nhằm thích nghi với những khó khăn mà nó đang phải đối mặt.</a:t>
            </a:r>
            <a:endParaRPr/>
          </a:p>
          <a:p>
            <a:pPr indent="0" lvl="0" marL="0" rtl="0" algn="l">
              <a:spcBef>
                <a:spcPts val="36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12" name="Google Shape;51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3" name="Google Shape;513;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Phân tích CTG cho thấy sự hiện diện của nhịp giảm muộn trên một nền tim thai mất short-term variability. Tình trạng acidosis và Anoxy rất trầm trọng.</a:t>
            </a:r>
            <a:endParaRPr/>
          </a:p>
          <a:p>
            <a:pPr indent="0" lvl="0" marL="0" rtl="0" algn="l">
              <a:spcBef>
                <a:spcPts val="360"/>
              </a:spcBef>
              <a:spcAft>
                <a:spcPts val="0"/>
              </a:spcAft>
              <a:buNone/>
            </a:pPr>
            <a:r>
              <a:rPr lang="en-US"/>
              <a:t>Các cơn co rất khó nhận ra, một phần do CTG ghi ngoài, một phần do chưa vào chuyển dạ. Tuy nhiên vẫn không khó để nhận ra một nhịp giảm muộn do tính chất điển hình về hình thái của nó.</a:t>
            </a:r>
            <a:endParaRPr/>
          </a:p>
          <a:p>
            <a:pPr indent="0" lvl="0" marL="0" rtl="0" algn="l">
              <a:spcBef>
                <a:spcPts val="360"/>
              </a:spcBef>
              <a:spcAft>
                <a:spcPts val="0"/>
              </a:spcAft>
              <a:buNone/>
            </a:pPr>
            <a:r>
              <a:rPr lang="en-US"/>
              <a:t>Tiên lượng của bé là cực kỳ xấu và khả năng mất tim thai được nói đến. Cuộc mổ được đề cập nếu muốn cứu vãn thai nhi bằng mọi giá, tuy nhiên, cần có các dữ kiện bổ sung như Doppler Velocimetry để có thêm dữ kiện bổ sung cho quyết định cuối cùng.</a:t>
            </a:r>
            <a:endParaRPr/>
          </a:p>
          <a:p>
            <a:pPr indent="0" lvl="0" marL="0" rtl="0" algn="l">
              <a:spcBef>
                <a:spcPts val="36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8" name="Google Shape;8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 name="Google Shape;89;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30 tuổi, con so, thai 39 tuần vô kinh, chuyển dạ sanh ngôi chỏm. Thai kỳ và chuyển dạ không có vấn đề bất thường. Hiện tại cổ tử cung mở 5 cm, ngôi chỏm vị trí -1 / 0. Ối vỡ hoàn toàn, nước ối màu trắng đục. Trọng lượng thai ước tính khoảng 3200 gram.</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21" name="Google Shape;521;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2" name="Google Shape;522;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Biểu đồ tim thai phẳng, mất hoàn toàn dao động nội tại, liên quan đến một tình trạng thiếu oxy nặng ở hệ thần kinh trung ương.</a:t>
            </a:r>
            <a:endParaRPr/>
          </a:p>
          <a:p>
            <a:pPr indent="0" lvl="0" marL="0" rtl="0" algn="l">
              <a:spcBef>
                <a:spcPts val="36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30" name="Google Shape;530;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1" name="Google Shape;531;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Khó khăn khi đọc CTG này là sự khó phân định giữa nhịp tăng trên một Baseline bình thường hay là một nhịp giảm trên một Tachycardia.</a:t>
            </a:r>
            <a:endParaRPr/>
          </a:p>
          <a:p>
            <a:pPr indent="0" lvl="0" marL="0" rtl="0" algn="l">
              <a:spcBef>
                <a:spcPts val="360"/>
              </a:spcBef>
              <a:spcAft>
                <a:spcPts val="0"/>
              </a:spcAft>
              <a:buNone/>
            </a:pPr>
            <a:r>
              <a:rPr lang="en-US"/>
              <a:t>Sự phân định này là cực kỳ quan trọng vì chúng có tiên lượng khác hẳn nhau.</a:t>
            </a:r>
            <a:endParaRPr/>
          </a:p>
          <a:p>
            <a:pPr indent="0" lvl="0" marL="0" rtl="0" algn="l">
              <a:spcBef>
                <a:spcPts val="360"/>
              </a:spcBef>
              <a:spcAft>
                <a:spcPts val="0"/>
              </a:spcAft>
              <a:buNone/>
            </a:pPr>
            <a:r>
              <a:rPr lang="en-US"/>
              <a:t>Nhịp tăng trên một Baseline bình thường là một biểu đồ cho thấy thai nhi không bị đe doạ.</a:t>
            </a:r>
            <a:endParaRPr/>
          </a:p>
          <a:p>
            <a:pPr indent="0" lvl="0" marL="0" rtl="0" algn="l">
              <a:spcBef>
                <a:spcPts val="360"/>
              </a:spcBef>
              <a:spcAft>
                <a:spcPts val="0"/>
              </a:spcAft>
              <a:buNone/>
            </a:pPr>
            <a:r>
              <a:rPr lang="en-US"/>
              <a:t>Nhịp giảm trên một Tachycardia, nhất là với Baseline = 170 nh/ph có ý nghĩa báo động khẩn cấp. Để phân định được, cần dựa trên biểu hiện lâm sàng của suy thai, nhưng quan trọng hơn cả là diễn biến của CTG so với các đoạn ghi trước đó, cũng như liên quan của các biến động tim thai với cử động thai hay cơn co tử cung.</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39" name="Google Shape;539;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0" name="Google Shape;540;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 của một trường hợp thai chậm tăng trưởng trong tử cung nặng, thiểu ối, nguyên nhân là cao huyết áp.</a:t>
            </a:r>
            <a:endParaRPr/>
          </a:p>
          <a:p>
            <a:pPr indent="0" lvl="0" marL="0" rtl="0" algn="l">
              <a:spcBef>
                <a:spcPts val="360"/>
              </a:spcBef>
              <a:spcAft>
                <a:spcPts val="0"/>
              </a:spcAft>
              <a:buNone/>
            </a:pPr>
            <a:r>
              <a:rPr lang="en-US"/>
              <a:t>Biểu đồ CTG mất hoàn toàn dao động nội tại, thể hiện hành não đang ở trong tình trạng thiếu oxy nghiêm trọng.</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48" name="Google Shape;548;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9" name="Google Shape;549;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Biểu đồ cho thấy thai vẫn còn đáp ứng tốt với cử động thai, bất chấp một tình trạng lâm sàng đáng lo ngại.</a:t>
            </a:r>
            <a:endParaRPr/>
          </a:p>
          <a:p>
            <a:pPr indent="0" lvl="0" marL="0" rtl="0" algn="l">
              <a:spcBef>
                <a:spcPts val="360"/>
              </a:spcBef>
              <a:spcAft>
                <a:spcPts val="0"/>
              </a:spcAft>
              <a:buNone/>
            </a:pPr>
            <a:r>
              <a:rPr lang="en-US"/>
              <a:t>Dù có thiểu ối và chậm tăng trưởng, nhưng do tuổi thai còn nhỏ, velodoppler còn tốt và NST có đáp ứng, có thể theo dõi thêm mà chưa có chỉ định chấm dứt thai kỳ.</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57" name="Google Shape;557;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8" name="Google Shape;558;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Xuất huyết tử cung bất thường 3 tháng cuối thai kỳ kèm rối loạn cơn co kiểu tăng động. Cơn co cường tính kèm biểu hiện suy thoái trao đổi tử cung-nhau. Cổ tử cung không thuận lợi.</a:t>
            </a:r>
            <a:endParaRPr/>
          </a:p>
          <a:p>
            <a:pPr indent="0" lvl="0" marL="0" rtl="0" algn="l">
              <a:spcBef>
                <a:spcPts val="360"/>
              </a:spcBef>
              <a:spcAft>
                <a:spcPts val="0"/>
              </a:spcAft>
              <a:buNone/>
            </a:pPr>
            <a:r>
              <a:rPr lang="en-US"/>
              <a:t>Đây là một CTG điển hình của nhau bong non. Cần chấm dứt ngay chuyển dạ.</a:t>
            </a:r>
            <a:endParaRPr/>
          </a:p>
          <a:p>
            <a:pPr indent="0" lvl="0" marL="0" rtl="0" algn="l">
              <a:spcBef>
                <a:spcPts val="36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66" name="Google Shape;566;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7" name="Google Shape;567;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Trên CTG này dễ dàng nhận ra một trường hợp tachycardia, với một dao động nội tại có giảm nhẹ.</a:t>
            </a:r>
            <a:endParaRPr/>
          </a:p>
          <a:p>
            <a:pPr indent="0" lvl="0" marL="0" rtl="0" algn="l">
              <a:spcBef>
                <a:spcPts val="360"/>
              </a:spcBef>
              <a:spcAft>
                <a:spcPts val="0"/>
              </a:spcAft>
              <a:buNone/>
            </a:pPr>
            <a:r>
              <a:rPr lang="en-US"/>
              <a:t>Tuy nhiên vấn đề chính của CTG này nằm ở chỗ các nhịp giảm muộn bắt đầu xuất hiện một cách rất kín đáo.</a:t>
            </a:r>
            <a:endParaRPr/>
          </a:p>
          <a:p>
            <a:pPr indent="0" lvl="0" marL="0" rtl="0" algn="l">
              <a:spcBef>
                <a:spcPts val="360"/>
              </a:spcBef>
              <a:spcAft>
                <a:spcPts val="0"/>
              </a:spcAft>
              <a:buNone/>
            </a:pPr>
            <a:r>
              <a:rPr lang="en-US"/>
              <a:t>Các nhịp giảm muộn trong CTG trên đây rất dẹt, khó nhận ra.</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75" name="Google Shape;575;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6" name="Google Shape;576;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Tương tự như CTG 22, ta thấy một rối loạn cơn co kiểu tăng động kèm theo nhịp giảm muộn. Đây là khởi đầu của một trường hợp nhau bong non.</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84" name="Google Shape;584;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5" name="Google Shape;585;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CTG cho thấy có một tình trạng tăng variability và tăng đáp ứng tăng nhịp. Nghỉ đến một stress thai.</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93" name="Google Shape;593;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4" name="Google Shape;594;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Nếu không được đọc CTG 25 trước, ta dễ nói rằng đây là một nhịp tim thai nhanh trầm trọng với nhịp giảm liên tục. Thực tế ở trong trường hợp này, người ta đã rất lúng túng với CTG này cho đến khi ghi được CTG 25 3 giờ sau đó.</a:t>
            </a:r>
            <a:endParaRPr/>
          </a:p>
          <a:p>
            <a:pPr indent="0" lvl="0" marL="0" rtl="0" algn="l">
              <a:spcBef>
                <a:spcPts val="36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02" name="Google Shape;602;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3" name="Google Shape;603;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None/>
            </a:pPr>
            <a:r>
              <a:rPr lang="en-US"/>
              <a:t>Tăng co là một thao tác gây nhiều rối loạn cơn co, nhất là lúc khởi đầu. Những biến động với dạng như trong CTG 27 là những biến động tim thai rất thường gặp trong lâm sàng sau </a:t>
            </a:r>
            <a:endParaRPr/>
          </a:p>
          <a:p>
            <a:pPr indent="-228600" lvl="0" marL="228600" rtl="0" algn="l">
              <a:spcBef>
                <a:spcPts val="360"/>
              </a:spcBef>
              <a:spcAft>
                <a:spcPts val="0"/>
              </a:spcAft>
              <a:buClr>
                <a:schemeClr val="dk1"/>
              </a:buClr>
              <a:buSzPts val="1200"/>
              <a:buFont typeface="Arial"/>
              <a:buAutoNum type="arabicPeriod"/>
            </a:pPr>
            <a:r>
              <a:rPr lang="en-US"/>
              <a:t>Gây tê ngoài màng cứng</a:t>
            </a:r>
            <a:endParaRPr/>
          </a:p>
          <a:p>
            <a:pPr indent="-228600" lvl="0" marL="228600" rtl="0" algn="l">
              <a:spcBef>
                <a:spcPts val="360"/>
              </a:spcBef>
              <a:spcAft>
                <a:spcPts val="0"/>
              </a:spcAft>
              <a:buClr>
                <a:schemeClr val="dk1"/>
              </a:buClr>
              <a:buSzPts val="1200"/>
              <a:buFont typeface="Arial"/>
              <a:buAutoNum type="arabicPeriod"/>
            </a:pPr>
            <a:r>
              <a:rPr lang="en-US"/>
              <a:t>Tăng co Oxytocin</a:t>
            </a:r>
            <a:endParaRPr/>
          </a:p>
          <a:p>
            <a:pPr indent="-228600" lvl="0" marL="228600" rtl="0" algn="l">
              <a:spcBef>
                <a:spcPts val="360"/>
              </a:spcBef>
              <a:spcAft>
                <a:spcPts val="0"/>
              </a:spcAft>
              <a:buClr>
                <a:schemeClr val="dk1"/>
              </a:buClr>
              <a:buSzPts val="1200"/>
              <a:buFont typeface="Arial"/>
              <a:buAutoNum type="arabicPeriod"/>
            </a:pPr>
            <a:r>
              <a:rPr lang="en-US"/>
              <a:t>Khởi phát chuyển dạ với Prostaglandin</a:t>
            </a:r>
            <a:endParaRPr/>
          </a:p>
          <a:p>
            <a:pPr indent="-228600" lvl="0" marL="228600" rtl="0" algn="l">
              <a:spcBef>
                <a:spcPts val="360"/>
              </a:spcBef>
              <a:spcAft>
                <a:spcPts val="0"/>
              </a:spcAft>
              <a:buNone/>
            </a:pPr>
            <a:r>
              <a:rPr lang="en-US"/>
              <a:t>Vì thế, không vội vã chỉ định mổ.</a:t>
            </a:r>
            <a:endParaRPr/>
          </a:p>
          <a:p>
            <a:pPr indent="-228600" lvl="0" marL="228600" rtl="0" algn="l">
              <a:spcBef>
                <a:spcPts val="360"/>
              </a:spcBef>
              <a:spcAft>
                <a:spcPts val="0"/>
              </a:spcAft>
              <a:buNone/>
            </a:pPr>
            <a:r>
              <a:rPr lang="en-US"/>
              <a:t>Tuy nhiên, trước một nhịp giảm kéo dài, buộc phải loại trừ những trường hợp cấp cứu thượng khẩn của sản khoa là sa dây rốn, trước khi tiếp tục theo dõi những nhịp giảm khó tiên liệu này. </a:t>
            </a:r>
            <a:endParaRPr/>
          </a:p>
          <a:p>
            <a:pPr indent="-228600" lvl="0" marL="228600" rtl="0" algn="l">
              <a:spcBef>
                <a:spcPts val="360"/>
              </a:spcBef>
              <a:spcAft>
                <a:spcPts val="0"/>
              </a:spcAft>
              <a:buNone/>
            </a:pPr>
            <a:r>
              <a:rPr lang="en-US"/>
              <a:t>Chúng được gọi là những nhịp giảm của những chỉ trích ngày hôm sau.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98" name="Google Shape;9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 name="Google Shape;9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con so, 38 tuổi, chuyển dạ sanh ngôi chỏm. Khi vào phòng sanh ghi nhận có biểu hiện của hội chứng Tiền sản giật nặng, được điều trị với Hạ áp nhóm Hydralazine và ngừa co giật với Magnesium Sulfate liều tấn công và duy trì. Thai phụ không được cho thuốc nhóm Zepam. CTG này được ghi sau khi thai phụ đã được thực hiện đầu đủ các điều trị trên và tình trạng tiền sản giật đang tạm ổn định. Cổ tử cung mở 2 cm, xoá 50%, ngôi chỏm cao -2. Ối phồng.</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11" name="Google Shape;611;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2" name="Google Shape;612;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Một trường hợp nhịp giảm muộn điển hình. </a:t>
            </a:r>
            <a:endParaRPr/>
          </a:p>
          <a:p>
            <a:pPr indent="0" lvl="0" marL="0" rtl="0" algn="l">
              <a:spcBef>
                <a:spcPts val="360"/>
              </a:spcBef>
              <a:spcAft>
                <a:spcPts val="0"/>
              </a:spcAft>
              <a:buNone/>
            </a:pPr>
            <a:r>
              <a:rPr lang="en-US"/>
              <a:t>Một ghi nhận thường thấy là các nhịp giảm muộn “chính danh” thường có biện độ không cao.</a:t>
            </a:r>
            <a:endParaRPr/>
          </a:p>
          <a:p>
            <a:pPr indent="0" lvl="0" marL="0" rtl="0" algn="l">
              <a:spcBef>
                <a:spcPts val="360"/>
              </a:spcBef>
              <a:spcAft>
                <a:spcPts val="0"/>
              </a:spcAft>
              <a:buNone/>
            </a:pPr>
            <a:r>
              <a:rPr lang="en-US"/>
              <a:t>2 yếu tố tiên lượng nhịp giảm muộn là khoảng trễ “lag” và “khoảng phục hồi”.</a:t>
            </a:r>
            <a:endParaRPr/>
          </a:p>
          <a:p>
            <a:pPr indent="0" lvl="0" marL="0" rtl="0" algn="l">
              <a:spcBef>
                <a:spcPts val="360"/>
              </a:spcBef>
              <a:spcAft>
                <a:spcPts val="0"/>
              </a:spcAft>
              <a:buNone/>
            </a:pPr>
            <a:r>
              <a:rPr lang="en-US"/>
              <a:t>Biên độ của nhịp giảm không có nhiều ý nghĩa.</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20" name="Google Shape;620;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1" name="Google Shape;621;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Hình giới thiệu một băng ghi CTG bằng 2 đầu dò tim thai cho một trường hợp song thai.</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29" name="Google Shape;629;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0" name="Google Shape;630;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Hình ảnh của các nhịp giảm muộn điển hình, trên một trường hợp hội chứng HELLP. Chỉ định mổ sanh lúc này lệ thuộc vào một yếu tố khác là khả năng sống còn của sơ sinh (Viability)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08" name="Google Shape;10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 name="Google Shape;109;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đến khám thai định kỳ vào tuổi thai 39 tuần vô kinh. Siêu âm Doppler màu cho thấy hiện diện của dây rốn ở vùng cổ thai nhi. Thai phụ được ghi CTG thường qui khi khám thai. Không có chỉ định gì đặc biệt.</a:t>
            </a:r>
            <a:endParaRPr/>
          </a:p>
          <a:p>
            <a:pPr indent="0" lvl="0" marL="0" rtl="0" algn="l">
              <a:spcBef>
                <a:spcPts val="36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18" name="Google Shape;11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 name="Google Shape;119;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22 tuổi, con so, thai 40 tuần vô kinh. Chuyển dạ sanh, ối vỡ sớm, nước ối lẫn phân su vàng sệt. Monitoring thực hiện trong chuyển  dạ. Khám thấy CTC mở 1 cm, chưa xoá, ngôi chỏm vị trí -3. Trọng lượng thai ước tính khoảng 2300 gram.</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28" name="Google Shape;12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 name="Google Shape;129;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kiện lâm sàng:</a:t>
            </a:r>
            <a:endParaRPr/>
          </a:p>
          <a:p>
            <a:pPr indent="0" lvl="0" marL="0" rtl="0" algn="l">
              <a:spcBef>
                <a:spcPts val="360"/>
              </a:spcBef>
              <a:spcAft>
                <a:spcPts val="0"/>
              </a:spcAft>
              <a:buNone/>
            </a:pPr>
            <a:r>
              <a:rPr lang="en-US"/>
              <a:t>Thai phụ 31 tuổi, con so, thai 39 tuần, chuyển dạ sanh ngôi chỏm. Ối vỡ sớm giờ thứ 13 với biểu hiện sốt 39°C. Khám thấy CTC mở 3 cm, xoá 60%, ngôi chỏm cao. Ối vỡ hoàn toàn không rõ màu. CRP tăng. CTM thấy BC = 12.000. </a:t>
            </a:r>
            <a:endParaRPr/>
          </a:p>
          <a:p>
            <a:pPr indent="0" lvl="0" marL="0" rtl="0" algn="l">
              <a:spcBef>
                <a:spcPts val="36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SzPts val="2100"/>
              <a:buNone/>
              <a:defRPr/>
            </a:lvl1pPr>
            <a:lvl2pPr lvl="1" algn="ctr">
              <a:spcBef>
                <a:spcPts val="560"/>
              </a:spcBef>
              <a:spcAft>
                <a:spcPts val="0"/>
              </a:spcAft>
              <a:buSzPts val="2100"/>
              <a:buNone/>
              <a:defRPr/>
            </a:lvl2pPr>
            <a:lvl3pPr lvl="2" algn="ctr">
              <a:spcBef>
                <a:spcPts val="480"/>
              </a:spcBef>
              <a:spcAft>
                <a:spcPts val="0"/>
              </a:spcAft>
              <a:buClr>
                <a:schemeClr val="lt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0" name="Shape 40"/>
        <p:cNvGrpSpPr/>
        <p:nvPr/>
      </p:nvGrpSpPr>
      <p:grpSpPr>
        <a:xfrm>
          <a:off x="0" y="0"/>
          <a:ext cx="0" cy="0"/>
          <a:chOff x="0" y="0"/>
          <a:chExt cx="0" cy="0"/>
        </a:xfrm>
      </p:grpSpPr>
      <p:sp>
        <p:nvSpPr>
          <p:cNvPr id="41" name="Google Shape;41;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rgbClr val="FFFF00"/>
              </a:buClr>
              <a:buSzPts val="2400"/>
              <a:buFont typeface="Noto Sans Symbols"/>
              <a:buNone/>
              <a:defRPr b="0" i="0" sz="3200" u="none" cap="none" strike="noStrike">
                <a:solidFill>
                  <a:schemeClr val="lt1"/>
                </a:solidFill>
                <a:latin typeface="Times New Roman"/>
                <a:ea typeface="Times New Roman"/>
                <a:cs typeface="Times New Roman"/>
                <a:sym typeface="Times New Roman"/>
              </a:defRPr>
            </a:lvl1pPr>
            <a:lvl2pPr lvl="1" marR="0" rtl="0" algn="l">
              <a:spcBef>
                <a:spcPts val="560"/>
              </a:spcBef>
              <a:spcAft>
                <a:spcPts val="0"/>
              </a:spcAft>
              <a:buClr>
                <a:schemeClr val="folHlink"/>
              </a:buClr>
              <a:buSzPts val="2100"/>
              <a:buFont typeface="Noto Sans Symbols"/>
              <a:buNone/>
              <a:defRPr b="0" i="0" sz="2800" u="none" cap="none" strike="noStrike">
                <a:solidFill>
                  <a:schemeClr val="lt1"/>
                </a:solidFill>
                <a:latin typeface="Times New Roman"/>
                <a:ea typeface="Times New Roman"/>
                <a:cs typeface="Times New Roman"/>
                <a:sym typeface="Times New Roman"/>
              </a:defRPr>
            </a:lvl2pPr>
            <a:lvl3pPr lvl="2" marR="0" rtl="0" algn="l">
              <a:spcBef>
                <a:spcPts val="480"/>
              </a:spcBef>
              <a:spcAft>
                <a:spcPts val="0"/>
              </a:spcAft>
              <a:buClr>
                <a:schemeClr val="lt1"/>
              </a:buClr>
              <a:buSzPts val="2400"/>
              <a:buFont typeface="Times New Roman"/>
              <a:buNone/>
              <a:defRPr b="0" i="0" sz="2400" u="none" cap="none" strike="noStrike">
                <a:solidFill>
                  <a:schemeClr val="lt1"/>
                </a:solidFill>
                <a:latin typeface="Times New Roman"/>
                <a:ea typeface="Times New Roman"/>
                <a:cs typeface="Times New Roman"/>
                <a:sym typeface="Times New Roman"/>
              </a:defRPr>
            </a:lvl3pPr>
            <a:lvl4pPr lvl="3" marR="0" rtl="0" algn="l">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4pPr>
            <a:lvl5pPr lvl="4" marR="0" rtl="0" algn="l">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5pPr>
            <a:lvl6pPr lvl="5" marR="0" rtl="0" algn="l">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6pPr>
            <a:lvl7pPr lvl="6" marR="0" rtl="0" algn="l">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7pPr>
            <a:lvl8pPr lvl="7" marR="0" rtl="0" algn="l">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8pPr>
            <a:lvl9pPr lvl="8" marR="0" rtl="0" algn="l">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9pPr>
          </a:lstStyle>
          <a:p/>
        </p:txBody>
      </p:sp>
      <p:sp>
        <p:nvSpPr>
          <p:cNvPr id="43" name="Google Shape;43;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Clr>
                <a:schemeClr val="lt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4" name="Shape 44"/>
        <p:cNvGrpSpPr/>
        <p:nvPr/>
      </p:nvGrpSpPr>
      <p:grpSpPr>
        <a:xfrm>
          <a:off x="0" y="0"/>
          <a:ext cx="0" cy="0"/>
          <a:chOff x="0" y="0"/>
          <a:chExt cx="0" cy="0"/>
        </a:xfrm>
      </p:grpSpPr>
      <p:sp>
        <p:nvSpPr>
          <p:cNvPr id="45" name="Google Shape;45;p12"/>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2"/>
          <p:cNvSpPr txBox="1"/>
          <p:nvPr>
            <p:ph idx="1" type="body"/>
          </p:nvPr>
        </p:nvSpPr>
        <p:spPr>
          <a:xfrm rot="5400000">
            <a:off x="1943100" y="-206375"/>
            <a:ext cx="5257800" cy="8229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228600" lvl="2" marL="1371600" algn="l">
              <a:spcBef>
                <a:spcPts val="360"/>
              </a:spcBef>
              <a:spcAft>
                <a:spcPts val="0"/>
              </a:spcAft>
              <a:buSzPts val="14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 name="Shape 47"/>
        <p:cNvGrpSpPr/>
        <p:nvPr/>
      </p:nvGrpSpPr>
      <p:grpSpPr>
        <a:xfrm>
          <a:off x="0" y="0"/>
          <a:ext cx="0" cy="0"/>
          <a:chOff x="0" y="0"/>
          <a:chExt cx="0" cy="0"/>
        </a:xfrm>
      </p:grpSpPr>
      <p:sp>
        <p:nvSpPr>
          <p:cNvPr id="48" name="Google Shape;48;p13"/>
          <p:cNvSpPr txBox="1"/>
          <p:nvPr>
            <p:ph type="title"/>
          </p:nvPr>
        </p:nvSpPr>
        <p:spPr>
          <a:xfrm rot="5400000">
            <a:off x="4526756" y="2377281"/>
            <a:ext cx="6262687"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3"/>
          <p:cNvSpPr txBox="1"/>
          <p:nvPr>
            <p:ph idx="1" type="body"/>
          </p:nvPr>
        </p:nvSpPr>
        <p:spPr>
          <a:xfrm rot="5400000">
            <a:off x="335757" y="396082"/>
            <a:ext cx="6262687" cy="6019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228600" lvl="2" marL="1371600" algn="l">
              <a:spcBef>
                <a:spcPts val="360"/>
              </a:spcBef>
              <a:spcAft>
                <a:spcPts val="0"/>
              </a:spcAft>
              <a:buSzPts val="14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3"/>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
          <p:cNvSpPr txBox="1"/>
          <p:nvPr>
            <p:ph idx="1" type="body"/>
          </p:nvPr>
        </p:nvSpPr>
        <p:spPr>
          <a:xfrm>
            <a:off x="457200" y="1279525"/>
            <a:ext cx="8229600" cy="5257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228600" lvl="2" marL="1371600" algn="l">
              <a:spcBef>
                <a:spcPts val="360"/>
              </a:spcBef>
              <a:spcAft>
                <a:spcPts val="0"/>
              </a:spcAft>
              <a:buSzPts val="14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18" name="Shape 18"/>
        <p:cNvGrpSpPr/>
        <p:nvPr/>
      </p:nvGrpSpPr>
      <p:grpSpPr>
        <a:xfrm>
          <a:off x="0" y="0"/>
          <a:ext cx="0" cy="0"/>
          <a:chOff x="0" y="0"/>
          <a:chExt cx="0" cy="0"/>
        </a:xfrm>
      </p:grpSpPr>
      <p:sp>
        <p:nvSpPr>
          <p:cNvPr id="19" name="Google Shape;19;p4"/>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350"/>
              <a:buNone/>
              <a:defRPr sz="1800"/>
            </a:lvl2pPr>
            <a:lvl3pPr indent="-228600" lvl="2" marL="1371600" algn="l">
              <a:spcBef>
                <a:spcPts val="320"/>
              </a:spcBef>
              <a:spcAft>
                <a:spcPts val="0"/>
              </a:spcAft>
              <a:buClr>
                <a:schemeClr val="lt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6"/>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
          <p:cNvSpPr txBox="1"/>
          <p:nvPr>
            <p:ph idx="1" type="body"/>
          </p:nvPr>
        </p:nvSpPr>
        <p:spPr>
          <a:xfrm>
            <a:off x="457200" y="1279525"/>
            <a:ext cx="4038600" cy="525780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228600" lvl="2" marL="1371600" algn="l">
              <a:spcBef>
                <a:spcPts val="400"/>
              </a:spcBef>
              <a:spcAft>
                <a:spcPts val="0"/>
              </a:spcAft>
              <a:buSzPts val="1400"/>
              <a:buNone/>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26" name="Google Shape;26;p6"/>
          <p:cNvSpPr txBox="1"/>
          <p:nvPr>
            <p:ph idx="2" type="body"/>
          </p:nvPr>
        </p:nvSpPr>
        <p:spPr>
          <a:xfrm>
            <a:off x="4648200" y="1279525"/>
            <a:ext cx="4038600" cy="525780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42900" lvl="1" marL="914400" algn="l">
              <a:spcBef>
                <a:spcPts val="480"/>
              </a:spcBef>
              <a:spcAft>
                <a:spcPts val="0"/>
              </a:spcAft>
              <a:buSzPts val="1800"/>
              <a:buChar char="▪"/>
              <a:defRPr sz="2400"/>
            </a:lvl2pPr>
            <a:lvl3pPr indent="-228600" lvl="2" marL="1371600" algn="l">
              <a:spcBef>
                <a:spcPts val="400"/>
              </a:spcBef>
              <a:spcAft>
                <a:spcPts val="0"/>
              </a:spcAft>
              <a:buSzPts val="1400"/>
              <a:buNone/>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7" name="Shape 27"/>
        <p:cNvGrpSpPr/>
        <p:nvPr/>
      </p:nvGrpSpPr>
      <p:grpSpPr>
        <a:xfrm>
          <a:off x="0" y="0"/>
          <a:ext cx="0" cy="0"/>
          <a:chOff x="0" y="0"/>
          <a:chExt cx="0" cy="0"/>
        </a:xfrm>
      </p:grpSpPr>
      <p:sp>
        <p:nvSpPr>
          <p:cNvPr id="28" name="Google Shape;28;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30" name="Google Shape;30;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228600" lvl="2" marL="1371600" algn="l">
              <a:spcBef>
                <a:spcPts val="360"/>
              </a:spcBef>
              <a:spcAft>
                <a:spcPts val="0"/>
              </a:spcAft>
              <a:buSzPts val="1400"/>
              <a:buNone/>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31" name="Google Shape;31;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500"/>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32" name="Google Shape;32;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23850" lvl="1" marL="914400" algn="l">
              <a:spcBef>
                <a:spcPts val="400"/>
              </a:spcBef>
              <a:spcAft>
                <a:spcPts val="0"/>
              </a:spcAft>
              <a:buSzPts val="1500"/>
              <a:buChar char="▪"/>
              <a:defRPr sz="2000"/>
            </a:lvl2pPr>
            <a:lvl3pPr indent="-228600" lvl="2" marL="1371600" algn="l">
              <a:spcBef>
                <a:spcPts val="360"/>
              </a:spcBef>
              <a:spcAft>
                <a:spcPts val="0"/>
              </a:spcAft>
              <a:buSzPts val="1400"/>
              <a:buNone/>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8"/>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 name="Shape 3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61950" lvl="1" marL="914400" algn="l">
              <a:spcBef>
                <a:spcPts val="560"/>
              </a:spcBef>
              <a:spcAft>
                <a:spcPts val="0"/>
              </a:spcAft>
              <a:buSzPts val="2100"/>
              <a:buChar char="▪"/>
              <a:defRPr sz="2800"/>
            </a:lvl2pPr>
            <a:lvl3pPr indent="-228600" lvl="2" marL="1371600" algn="l">
              <a:spcBef>
                <a:spcPts val="480"/>
              </a:spcBef>
              <a:spcAft>
                <a:spcPts val="0"/>
              </a:spcAft>
              <a:buSzPts val="1400"/>
              <a:buNone/>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39" name="Google Shape;39;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00"/>
              <a:buNone/>
              <a:defRPr sz="1200"/>
            </a:lvl2pPr>
            <a:lvl3pPr indent="-228600" lvl="2" marL="1371600" algn="l">
              <a:spcBef>
                <a:spcPts val="200"/>
              </a:spcBef>
              <a:spcAft>
                <a:spcPts val="0"/>
              </a:spcAft>
              <a:buClr>
                <a:schemeClr val="lt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3236B"/>
            </a:gs>
            <a:gs pos="50000">
              <a:schemeClr val="accent2"/>
            </a:gs>
            <a:gs pos="100000">
              <a:srgbClr val="23236B"/>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FFFF00"/>
                </a:solidFill>
                <a:latin typeface="Times New Roman"/>
                <a:ea typeface="Times New Roman"/>
                <a:cs typeface="Times New Roman"/>
                <a:sym typeface="Times New Roman"/>
              </a:defRPr>
            </a:lvl1pPr>
            <a:lvl2pPr lvl="1" marR="0" rtl="0" algn="l">
              <a:spcBef>
                <a:spcPts val="0"/>
              </a:spcBef>
              <a:spcAft>
                <a:spcPts val="0"/>
              </a:spcAft>
              <a:buSzPts val="1400"/>
              <a:buNone/>
              <a:defRPr b="0" i="0" sz="3600" u="none" cap="none" strike="noStrike">
                <a:solidFill>
                  <a:srgbClr val="FFFF00"/>
                </a:solidFill>
                <a:latin typeface="Times New Roman"/>
                <a:ea typeface="Times New Roman"/>
                <a:cs typeface="Times New Roman"/>
                <a:sym typeface="Times New Roman"/>
              </a:defRPr>
            </a:lvl2pPr>
            <a:lvl3pPr lvl="2" marR="0" rtl="0" algn="l">
              <a:spcBef>
                <a:spcPts val="0"/>
              </a:spcBef>
              <a:spcAft>
                <a:spcPts val="0"/>
              </a:spcAft>
              <a:buSzPts val="1400"/>
              <a:buNone/>
              <a:defRPr b="0" i="0" sz="3600" u="none" cap="none" strike="noStrike">
                <a:solidFill>
                  <a:srgbClr val="FFFF00"/>
                </a:solidFill>
                <a:latin typeface="Times New Roman"/>
                <a:ea typeface="Times New Roman"/>
                <a:cs typeface="Times New Roman"/>
                <a:sym typeface="Times New Roman"/>
              </a:defRPr>
            </a:lvl3pPr>
            <a:lvl4pPr lvl="3" marR="0" rtl="0" algn="l">
              <a:spcBef>
                <a:spcPts val="0"/>
              </a:spcBef>
              <a:spcAft>
                <a:spcPts val="0"/>
              </a:spcAft>
              <a:buSzPts val="1400"/>
              <a:buNone/>
              <a:defRPr b="0" i="0" sz="3600" u="none" cap="none" strike="noStrike">
                <a:solidFill>
                  <a:srgbClr val="FFFF00"/>
                </a:solidFill>
                <a:latin typeface="Times New Roman"/>
                <a:ea typeface="Times New Roman"/>
                <a:cs typeface="Times New Roman"/>
                <a:sym typeface="Times New Roman"/>
              </a:defRPr>
            </a:lvl4pPr>
            <a:lvl5pPr lvl="4" marR="0" rtl="0" algn="l">
              <a:spcBef>
                <a:spcPts val="0"/>
              </a:spcBef>
              <a:spcAft>
                <a:spcPts val="0"/>
              </a:spcAft>
              <a:buSzPts val="1400"/>
              <a:buNone/>
              <a:defRPr b="0" i="0" sz="3600" u="none" cap="none" strike="noStrike">
                <a:solidFill>
                  <a:srgbClr val="FFFF00"/>
                </a:solidFill>
                <a:latin typeface="Times New Roman"/>
                <a:ea typeface="Times New Roman"/>
                <a:cs typeface="Times New Roman"/>
                <a:sym typeface="Times New Roman"/>
              </a:defRPr>
            </a:lvl5pPr>
            <a:lvl6pPr lvl="5" marR="0" rtl="0" algn="l">
              <a:spcBef>
                <a:spcPts val="0"/>
              </a:spcBef>
              <a:spcAft>
                <a:spcPts val="0"/>
              </a:spcAft>
              <a:buSzPts val="1400"/>
              <a:buNone/>
              <a:defRPr b="0" i="0" sz="3600" u="none" cap="none" strike="noStrike">
                <a:solidFill>
                  <a:srgbClr val="FFFF00"/>
                </a:solidFill>
                <a:latin typeface="Times New Roman"/>
                <a:ea typeface="Times New Roman"/>
                <a:cs typeface="Times New Roman"/>
                <a:sym typeface="Times New Roman"/>
              </a:defRPr>
            </a:lvl6pPr>
            <a:lvl7pPr lvl="6" marR="0" rtl="0" algn="l">
              <a:spcBef>
                <a:spcPts val="0"/>
              </a:spcBef>
              <a:spcAft>
                <a:spcPts val="0"/>
              </a:spcAft>
              <a:buSzPts val="1400"/>
              <a:buNone/>
              <a:defRPr b="0" i="0" sz="3600" u="none" cap="none" strike="noStrike">
                <a:solidFill>
                  <a:srgbClr val="FFFF00"/>
                </a:solidFill>
                <a:latin typeface="Times New Roman"/>
                <a:ea typeface="Times New Roman"/>
                <a:cs typeface="Times New Roman"/>
                <a:sym typeface="Times New Roman"/>
              </a:defRPr>
            </a:lvl7pPr>
            <a:lvl8pPr lvl="7" marR="0" rtl="0" algn="l">
              <a:spcBef>
                <a:spcPts val="0"/>
              </a:spcBef>
              <a:spcAft>
                <a:spcPts val="0"/>
              </a:spcAft>
              <a:buSzPts val="1400"/>
              <a:buNone/>
              <a:defRPr b="0" i="0" sz="3600" u="none" cap="none" strike="noStrike">
                <a:solidFill>
                  <a:srgbClr val="FFFF00"/>
                </a:solidFill>
                <a:latin typeface="Times New Roman"/>
                <a:ea typeface="Times New Roman"/>
                <a:cs typeface="Times New Roman"/>
                <a:sym typeface="Times New Roman"/>
              </a:defRPr>
            </a:lvl8pPr>
            <a:lvl9pPr lvl="8" marR="0" rtl="0" algn="l">
              <a:spcBef>
                <a:spcPts val="0"/>
              </a:spcBef>
              <a:spcAft>
                <a:spcPts val="0"/>
              </a:spcAft>
              <a:buSzPts val="1400"/>
              <a:buNone/>
              <a:defRPr b="0" i="0" sz="3600" u="none" cap="none" strike="noStrike">
                <a:solidFill>
                  <a:srgbClr val="FFFF00"/>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457200" y="1279525"/>
            <a:ext cx="8229600" cy="5257800"/>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560"/>
              </a:spcBef>
              <a:spcAft>
                <a:spcPts val="0"/>
              </a:spcAft>
              <a:buClr>
                <a:srgbClr val="FFFF00"/>
              </a:buClr>
              <a:buSzPts val="2100"/>
              <a:buFont typeface="Noto Sans Symbols"/>
              <a:buChar char="▪"/>
              <a:defRPr b="0" i="0" sz="2800" u="none" cap="none" strike="noStrike">
                <a:solidFill>
                  <a:schemeClr val="lt1"/>
                </a:solidFill>
                <a:latin typeface="Times New Roman"/>
                <a:ea typeface="Times New Roman"/>
                <a:cs typeface="Times New Roman"/>
                <a:sym typeface="Times New Roman"/>
              </a:defRPr>
            </a:lvl1pPr>
            <a:lvl2pPr indent="-361950" lvl="1" marL="914400" marR="0" rtl="0" algn="l">
              <a:spcBef>
                <a:spcPts val="560"/>
              </a:spcBef>
              <a:spcAft>
                <a:spcPts val="0"/>
              </a:spcAft>
              <a:buClr>
                <a:schemeClr val="folHlink"/>
              </a:buClr>
              <a:buSzPts val="2100"/>
              <a:buFont typeface="Noto Sans Symbols"/>
              <a:buChar char="▪"/>
              <a:defRPr b="0" i="0" sz="2800" u="none" cap="none" strike="noStrike">
                <a:solidFill>
                  <a:schemeClr val="lt1"/>
                </a:solidFill>
                <a:latin typeface="Times New Roman"/>
                <a:ea typeface="Times New Roman"/>
                <a:cs typeface="Times New Roman"/>
                <a:sym typeface="Times New Roman"/>
              </a:defRPr>
            </a:lvl2pPr>
            <a:lvl3pPr indent="-228600" lvl="2" marL="1371600" marR="0" rtl="0" algn="l">
              <a:spcBef>
                <a:spcPts val="48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slide" Target="/ppt/slides/slide40.xml"/><Relationship Id="rId5" Type="http://schemas.openxmlformats.org/officeDocument/2006/relationships/slide" Target="/ppt/slid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slide" Target="/ppt/slides/slide41.xml"/><Relationship Id="rId5" Type="http://schemas.openxmlformats.org/officeDocument/2006/relationships/slide" Target="/ppt/slid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slide" Target="/ppt/slides/slide42.xml"/><Relationship Id="rId5" Type="http://schemas.openxmlformats.org/officeDocument/2006/relationships/slide" Target="/ppt/slid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jpg"/><Relationship Id="rId4" Type="http://schemas.openxmlformats.org/officeDocument/2006/relationships/slide" Target="/ppt/slides/slide43.xml"/><Relationship Id="rId5" Type="http://schemas.openxmlformats.org/officeDocument/2006/relationships/slide" Target="/ppt/slid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slide" Target="/ppt/slides/slide44.xml"/><Relationship Id="rId5" Type="http://schemas.openxmlformats.org/officeDocument/2006/relationships/slide" Target="/ppt/slid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jpg"/><Relationship Id="rId4" Type="http://schemas.openxmlformats.org/officeDocument/2006/relationships/slide" Target="/ppt/slides/slide45.xml"/><Relationship Id="rId5" Type="http://schemas.openxmlformats.org/officeDocument/2006/relationships/slide" Target="/ppt/slid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slide" Target="/ppt/slides/slide46.xml"/><Relationship Id="rId5" Type="http://schemas.openxmlformats.org/officeDocument/2006/relationships/slide" Target="/ppt/slides/slid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jpg"/><Relationship Id="rId4" Type="http://schemas.openxmlformats.org/officeDocument/2006/relationships/slide" Target="/ppt/slides/slide47.xml"/><Relationship Id="rId5" Type="http://schemas.openxmlformats.org/officeDocument/2006/relationships/slide" Target="/ppt/slides/slid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slide" Target="/ppt/slides/slide48.xml"/><Relationship Id="rId5" Type="http://schemas.openxmlformats.org/officeDocument/2006/relationships/slide" Target="/ppt/slides/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jpg"/><Relationship Id="rId4" Type="http://schemas.openxmlformats.org/officeDocument/2006/relationships/slide" Target="/ppt/slides/slide49.xml"/><Relationship Id="rId5" Type="http://schemas.openxmlformats.org/officeDocument/2006/relationships/slide" Target="/ppt/slides/slide2.xml"/></Relationships>
</file>

<file path=ppt/slides/_rels/slide2.xml.rels><?xml version="1.0" encoding="UTF-8" standalone="yes"?><Relationships xmlns="http://schemas.openxmlformats.org/package/2006/relationships"><Relationship Id="rId20" Type="http://schemas.openxmlformats.org/officeDocument/2006/relationships/slide" Target="/ppt/slides/slide20.xml"/><Relationship Id="rId22" Type="http://schemas.openxmlformats.org/officeDocument/2006/relationships/slide" Target="/ppt/slides/slide22.xml"/><Relationship Id="rId21" Type="http://schemas.openxmlformats.org/officeDocument/2006/relationships/slide" Target="/ppt/slides/slide21.xml"/><Relationship Id="rId24" Type="http://schemas.openxmlformats.org/officeDocument/2006/relationships/slide" Target="/ppt/slides/slide24.xml"/><Relationship Id="rId23" Type="http://schemas.openxmlformats.org/officeDocument/2006/relationships/slide" Target="/ppt/slides/slide23.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9.xml"/><Relationship Id="rId26" Type="http://schemas.openxmlformats.org/officeDocument/2006/relationships/slide" Target="/ppt/slides/slide26.xml"/><Relationship Id="rId25" Type="http://schemas.openxmlformats.org/officeDocument/2006/relationships/slide" Target="/ppt/slides/slide25.xml"/><Relationship Id="rId28" Type="http://schemas.openxmlformats.org/officeDocument/2006/relationships/slide" Target="/ppt/slides/slide28.xml"/><Relationship Id="rId27" Type="http://schemas.openxmlformats.org/officeDocument/2006/relationships/slide" Target="/ppt/slides/slide27.xml"/><Relationship Id="rId5" Type="http://schemas.openxmlformats.org/officeDocument/2006/relationships/slide" Target="/ppt/slides/slide5.xml"/><Relationship Id="rId6" Type="http://schemas.openxmlformats.org/officeDocument/2006/relationships/slide" Target="/ppt/slides/slide6.xml"/><Relationship Id="rId29" Type="http://schemas.openxmlformats.org/officeDocument/2006/relationships/slide" Target="/ppt/slides/slide29.xml"/><Relationship Id="rId7" Type="http://schemas.openxmlformats.org/officeDocument/2006/relationships/slide" Target="/ppt/slides/slide7.xml"/><Relationship Id="rId8" Type="http://schemas.openxmlformats.org/officeDocument/2006/relationships/slide" Target="/ppt/slides/slide8.xml"/><Relationship Id="rId31" Type="http://schemas.openxmlformats.org/officeDocument/2006/relationships/slide" Target="/ppt/slides/slide31.xml"/><Relationship Id="rId30" Type="http://schemas.openxmlformats.org/officeDocument/2006/relationships/slide" Target="/ppt/slides/slide30.xml"/><Relationship Id="rId11" Type="http://schemas.openxmlformats.org/officeDocument/2006/relationships/slide" Target="/ppt/slides/slide11.xml"/><Relationship Id="rId10" Type="http://schemas.openxmlformats.org/officeDocument/2006/relationships/slide" Target="/ppt/slides/slide10.xml"/><Relationship Id="rId32" Type="http://schemas.openxmlformats.org/officeDocument/2006/relationships/slide" Target="/ppt/slides/slide32.xml"/><Relationship Id="rId13" Type="http://schemas.openxmlformats.org/officeDocument/2006/relationships/slide" Target="/ppt/slides/slide13.xml"/><Relationship Id="rId12" Type="http://schemas.openxmlformats.org/officeDocument/2006/relationships/slide" Target="/ppt/slides/slide12.xml"/><Relationship Id="rId15" Type="http://schemas.openxmlformats.org/officeDocument/2006/relationships/slide" Target="/ppt/slides/slide15.xml"/><Relationship Id="rId14" Type="http://schemas.openxmlformats.org/officeDocument/2006/relationships/slide" Target="/ppt/slides/slide14.xml"/><Relationship Id="rId17" Type="http://schemas.openxmlformats.org/officeDocument/2006/relationships/slide" Target="/ppt/slides/slide17.xml"/><Relationship Id="rId16" Type="http://schemas.openxmlformats.org/officeDocument/2006/relationships/slide" Target="/ppt/slides/slide16.xml"/><Relationship Id="rId19" Type="http://schemas.openxmlformats.org/officeDocument/2006/relationships/slide" Target="/ppt/slides/slide19.xml"/><Relationship Id="rId18" Type="http://schemas.openxmlformats.org/officeDocument/2006/relationships/slide" Target="/ppt/slides/slide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jpg"/><Relationship Id="rId4" Type="http://schemas.openxmlformats.org/officeDocument/2006/relationships/slide" Target="/ppt/slides/slide50.xml"/><Relationship Id="rId5" Type="http://schemas.openxmlformats.org/officeDocument/2006/relationships/slide" Target="/ppt/slid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jpg"/><Relationship Id="rId4" Type="http://schemas.openxmlformats.org/officeDocument/2006/relationships/slide" Target="/ppt/slides/slide51.xml"/><Relationship Id="rId5" Type="http://schemas.openxmlformats.org/officeDocument/2006/relationships/slide" Target="/ppt/slides/slid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jpg"/><Relationship Id="rId4" Type="http://schemas.openxmlformats.org/officeDocument/2006/relationships/slide" Target="/ppt/slides/slide52.xml"/><Relationship Id="rId5" Type="http://schemas.openxmlformats.org/officeDocument/2006/relationships/slide" Target="/ppt/slides/slid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jpg"/><Relationship Id="rId4" Type="http://schemas.openxmlformats.org/officeDocument/2006/relationships/slide" Target="/ppt/slides/slide53.xml"/><Relationship Id="rId5" Type="http://schemas.openxmlformats.org/officeDocument/2006/relationships/slide" Target="/ppt/slides/slid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jpg"/><Relationship Id="rId4" Type="http://schemas.openxmlformats.org/officeDocument/2006/relationships/slide" Target="/ppt/slides/slide54.xml"/><Relationship Id="rId5" Type="http://schemas.openxmlformats.org/officeDocument/2006/relationships/slide" Target="/ppt/slides/slid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jpg"/><Relationship Id="rId4" Type="http://schemas.openxmlformats.org/officeDocument/2006/relationships/slide" Target="/ppt/slides/slide55.xml"/><Relationship Id="rId5" Type="http://schemas.openxmlformats.org/officeDocument/2006/relationships/slide" Target="/ppt/slides/slid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jpg"/><Relationship Id="rId4" Type="http://schemas.openxmlformats.org/officeDocument/2006/relationships/slide" Target="/ppt/slides/slide56.xml"/><Relationship Id="rId5" Type="http://schemas.openxmlformats.org/officeDocument/2006/relationships/slide" Target="/ppt/slides/slid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jpg"/><Relationship Id="rId4" Type="http://schemas.openxmlformats.org/officeDocument/2006/relationships/slide" Target="/ppt/slides/slide57.xml"/><Relationship Id="rId5" Type="http://schemas.openxmlformats.org/officeDocument/2006/relationships/slide" Target="/ppt/slides/slid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jpg"/><Relationship Id="rId4" Type="http://schemas.openxmlformats.org/officeDocument/2006/relationships/slide" Target="/ppt/slides/slide58.xml"/><Relationship Id="rId5" Type="http://schemas.openxmlformats.org/officeDocument/2006/relationships/slide" Target="/ppt/slides/slid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jpg"/><Relationship Id="rId4" Type="http://schemas.openxmlformats.org/officeDocument/2006/relationships/slide" Target="/ppt/slides/slide59.xml"/><Relationship Id="rId5" Type="http://schemas.openxmlformats.org/officeDocument/2006/relationships/slide" Target="/ppt/slid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33.xml"/><Relationship Id="rId4" Type="http://schemas.openxmlformats.org/officeDocument/2006/relationships/image" Target="../media/image6.jpg"/><Relationship Id="rId5" Type="http://schemas.openxmlformats.org/officeDocument/2006/relationships/slide" Target="/ppt/slid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jpg"/><Relationship Id="rId4" Type="http://schemas.openxmlformats.org/officeDocument/2006/relationships/slide" Target="/ppt/slides/slide60.xml"/><Relationship Id="rId5" Type="http://schemas.openxmlformats.org/officeDocument/2006/relationships/slide" Target="/ppt/slides/slid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jpg"/><Relationship Id="rId4" Type="http://schemas.openxmlformats.org/officeDocument/2006/relationships/slide" Target="/ppt/slides/slide61.xml"/><Relationship Id="rId5" Type="http://schemas.openxmlformats.org/officeDocument/2006/relationships/slide" Target="/ppt/slides/slide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jpg"/><Relationship Id="rId4" Type="http://schemas.openxmlformats.org/officeDocument/2006/relationships/slide" Target="/ppt/slides/slide62.xml"/><Relationship Id="rId5" Type="http://schemas.openxmlformats.org/officeDocument/2006/relationships/slide" Target="/ppt/slides/slide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slide" Target="/ppt/slides/slide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slide" Target="/ppt/slides/slid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slide" Target="/ppt/slides/slide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slide" Target="/ppt/slides/slide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slide" Target="/ppt/slides/slide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slide" Target="/ppt/slides/slide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slide" Target="/ppt/slides/slid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slide" Target="/ppt/slides/slide34.xml"/><Relationship Id="rId4" Type="http://schemas.openxmlformats.org/officeDocument/2006/relationships/image" Target="../media/image2.jpg"/><Relationship Id="rId5" Type="http://schemas.openxmlformats.org/officeDocument/2006/relationships/slide" Target="/ppt/slid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slide" Target="/ppt/slides/slide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slide" Target="/ppt/slides/slide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slide" Target="/ppt/slides/slide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slide" Target="/ppt/slides/slide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slide" Target="/ppt/slides/slide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slide" Target="/ppt/slides/slide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slide" Target="/ppt/slides/slide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slide" Target="/ppt/slides/slide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slide" Target="/ppt/slides/slide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slide" Target="/ppt/slides/slide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slide" Target="/ppt/slides/slide35.xml"/><Relationship Id="rId4" Type="http://schemas.openxmlformats.org/officeDocument/2006/relationships/image" Target="../media/image4.jpg"/><Relationship Id="rId5" Type="http://schemas.openxmlformats.org/officeDocument/2006/relationships/slide" Target="/ppt/slid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slide" Target="/ppt/slides/slide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slide" Target="/ppt/slides/slide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slide" Target="/ppt/slides/slide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slide" Target="/ppt/slides/slide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slide" Target="/ppt/slides/slide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slide" Target="/ppt/slides/slide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slide" Target="/ppt/slides/slide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slide" Target="/ppt/slides/slide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slide" Target="/ppt/slides/slide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slide" Target="/ppt/slides/slide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slide" Target="/ppt/slides/slide36.xml"/><Relationship Id="rId4" Type="http://schemas.openxmlformats.org/officeDocument/2006/relationships/image" Target="../media/image20.jpg"/><Relationship Id="rId5" Type="http://schemas.openxmlformats.org/officeDocument/2006/relationships/slide" Target="/ppt/slid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slide" Target="/ppt/slides/slide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slide" Target="/ppt/slides/slide3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slide" Target="/ppt/slides/slide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slide" Target="/ppt/slides/slide37.xml"/><Relationship Id="rId4" Type="http://schemas.openxmlformats.org/officeDocument/2006/relationships/image" Target="../media/image18.jpg"/><Relationship Id="rId5" Type="http://schemas.openxmlformats.org/officeDocument/2006/relationships/slide" Target="/ppt/slid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slide" Target="/ppt/slides/slide38.xml"/><Relationship Id="rId5" Type="http://schemas.openxmlformats.org/officeDocument/2006/relationships/slide" Target="/ppt/slid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slide" Target="/ppt/slides/slide39.xml"/><Relationship Id="rId5" Type="http://schemas.openxmlformats.org/officeDocument/2006/relationships/slide" Target="/ppt/slides/slide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Thực hành đọc băng ghi CTG</a:t>
            </a:r>
            <a:endParaRPr/>
          </a:p>
        </p:txBody>
      </p:sp>
      <p:sp>
        <p:nvSpPr>
          <p:cNvPr id="55" name="Google Shape;55;p14"/>
          <p:cNvSpPr txBox="1"/>
          <p:nvPr>
            <p:ph idx="1" type="subTitle"/>
          </p:nvPr>
        </p:nvSpPr>
        <p:spPr>
          <a:xfrm>
            <a:off x="1066800" y="3886200"/>
            <a:ext cx="6400800" cy="1752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800"/>
              <a:buNone/>
            </a:pPr>
            <a:r>
              <a:rPr lang="en-US" sz="2400"/>
              <a:t>Học phần Sản khoa</a:t>
            </a:r>
            <a:endParaRPr/>
          </a:p>
          <a:p>
            <a:pPr indent="0" lvl="0" marL="0" rtl="0" algn="r">
              <a:spcBef>
                <a:spcPts val="480"/>
              </a:spcBef>
              <a:spcAft>
                <a:spcPts val="0"/>
              </a:spcAft>
              <a:buSzPts val="1800"/>
              <a:buNone/>
            </a:pPr>
            <a:r>
              <a:rPr lang="en-US" sz="2400"/>
              <a:t>Môn học Sản Phụ khoa</a:t>
            </a:r>
            <a:endParaRPr/>
          </a:p>
          <a:p>
            <a:pPr indent="0" lvl="0" marL="0" rtl="0" algn="r">
              <a:spcBef>
                <a:spcPts val="480"/>
              </a:spcBef>
              <a:spcAft>
                <a:spcPts val="0"/>
              </a:spcAft>
              <a:buSzPts val="1800"/>
              <a:buNone/>
            </a:pPr>
            <a:r>
              <a:t/>
            </a:r>
            <a:endParaRPr sz="2400"/>
          </a:p>
        </p:txBody>
      </p:sp>
      <p:pic>
        <p:nvPicPr>
          <p:cNvPr descr="logo-truong-dai-hoc-y-duoc-tp-hcm" id="56" name="Google Shape;56;p14"/>
          <p:cNvPicPr preferRelativeResize="0"/>
          <p:nvPr/>
        </p:nvPicPr>
        <p:blipFill rotWithShape="1">
          <a:blip r:embed="rId3">
            <a:alphaModFix/>
          </a:blip>
          <a:srcRect b="0" l="0" r="0" t="0"/>
          <a:stretch/>
        </p:blipFill>
        <p:spPr>
          <a:xfrm>
            <a:off x="1844675" y="3429000"/>
            <a:ext cx="1203325" cy="126206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8</a:t>
            </a:r>
            <a:endParaRPr/>
          </a:p>
        </p:txBody>
      </p:sp>
      <p:pic>
        <p:nvPicPr>
          <p:cNvPr descr="Acc 47287" id="142" name="Google Shape;142;p23"/>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143" name="Google Shape;143;p23">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44" name="Google Shape;144;p23">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45" name="Google Shape;145;p23"/>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9</a:t>
            </a:r>
            <a:endParaRPr/>
          </a:p>
        </p:txBody>
      </p:sp>
      <p:pic>
        <p:nvPicPr>
          <p:cNvPr descr="SDR3" id="152" name="Google Shape;152;p24"/>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153" name="Google Shape;153;p24">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4" name="Google Shape;154;p24">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5" name="Google Shape;155;p24"/>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10</a:t>
            </a:r>
            <a:endParaRPr/>
          </a:p>
        </p:txBody>
      </p:sp>
      <p:pic>
        <p:nvPicPr>
          <p:cNvPr descr="CTG Y4 thi i 2007-08" id="162" name="Google Shape;162;p25"/>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163" name="Google Shape;163;p25">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 name="Google Shape;164;p25">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5" name="Google Shape;165;p25"/>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11</a:t>
            </a:r>
            <a:endParaRPr/>
          </a:p>
        </p:txBody>
      </p:sp>
      <p:pic>
        <p:nvPicPr>
          <p:cNvPr descr="Acceleration in UC 50769 07" id="172" name="Google Shape;172;p26"/>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173" name="Google Shape;173;p26">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4" name="Google Shape;174;p26">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5" name="Google Shape;175;p26"/>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12</a:t>
            </a:r>
            <a:endParaRPr/>
          </a:p>
        </p:txBody>
      </p:sp>
      <p:pic>
        <p:nvPicPr>
          <p:cNvPr descr="50790 07 Ng T Hai Early dec" id="182" name="Google Shape;182;p27"/>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183" name="Google Shape;183;p27">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84" name="Google Shape;184;p27">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85" name="Google Shape;185;p27"/>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13</a:t>
            </a:r>
            <a:endParaRPr/>
          </a:p>
        </p:txBody>
      </p:sp>
      <p:pic>
        <p:nvPicPr>
          <p:cNvPr descr="Ha thi Ai Loan 28112007 a" id="192" name="Google Shape;192;p28"/>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193" name="Google Shape;193;p28">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94" name="Google Shape;194;p28">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95" name="Google Shape;195;p28"/>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14</a:t>
            </a:r>
            <a:endParaRPr/>
          </a:p>
        </p:txBody>
      </p:sp>
      <p:pic>
        <p:nvPicPr>
          <p:cNvPr descr="Var Phan t t trang" id="202" name="Google Shape;202;p29"/>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203" name="Google Shape;203;p29">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04" name="Google Shape;204;p29">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05" name="Google Shape;205;p29"/>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15</a:t>
            </a:r>
            <a:endParaRPr/>
          </a:p>
        </p:txBody>
      </p:sp>
      <p:pic>
        <p:nvPicPr>
          <p:cNvPr descr="early 51131" id="212" name="Google Shape;212;p30"/>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213" name="Google Shape;213;p30">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4" name="Google Shape;214;p30">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5" name="Google Shape;215;p30"/>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16</a:t>
            </a:r>
            <a:endParaRPr/>
          </a:p>
        </p:txBody>
      </p:sp>
      <p:pic>
        <p:nvPicPr>
          <p:cNvPr descr="early 51149" id="222" name="Google Shape;222;p31"/>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223" name="Google Shape;223;p31">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31">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 name="Google Shape;225;p31"/>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17</a:t>
            </a:r>
            <a:endParaRPr/>
          </a:p>
        </p:txBody>
      </p:sp>
      <p:pic>
        <p:nvPicPr>
          <p:cNvPr descr="late 50361 thuylinh" id="232" name="Google Shape;232;p32"/>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233" name="Google Shape;233;p32">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4" name="Google Shape;234;p32">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5" name="Google Shape;235;p32"/>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5"/>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Tự lượng giá sau học</a:t>
            </a:r>
            <a:endParaRPr/>
          </a:p>
        </p:txBody>
      </p:sp>
      <p:sp>
        <p:nvSpPr>
          <p:cNvPr id="62" name="Google Shape;62;p15"/>
          <p:cNvSpPr txBox="1"/>
          <p:nvPr>
            <p:ph idx="1" type="body"/>
          </p:nvPr>
        </p:nvSpPr>
        <p:spPr>
          <a:xfrm>
            <a:off x="457200" y="1279525"/>
            <a:ext cx="8229600" cy="5257800"/>
          </a:xfrm>
          <a:prstGeom prst="rect">
            <a:avLst/>
          </a:prstGeom>
          <a:noFill/>
          <a:ln>
            <a:noFill/>
          </a:ln>
        </p:spPr>
        <p:txBody>
          <a:bodyPr anchorCtr="0" anchor="t" bIns="45700" lIns="91425" spcFirstLastPara="1" rIns="91425" wrap="square" tIns="45700">
            <a:noAutofit/>
          </a:bodyPr>
          <a:lstStyle/>
          <a:p>
            <a:pPr indent="-342900" lvl="1" marL="457200" rtl="0" algn="l">
              <a:lnSpc>
                <a:spcPct val="90000"/>
              </a:lnSpc>
              <a:spcBef>
                <a:spcPts val="0"/>
              </a:spcBef>
              <a:spcAft>
                <a:spcPts val="0"/>
              </a:spcAft>
              <a:buSzPts val="1800"/>
              <a:buChar char="▪"/>
            </a:pPr>
            <a:r>
              <a:rPr lang="en-US" sz="2400"/>
              <a:t>Sau đây là các bài tập nhằm giúp học viên rèn luyện kỹ năng đọc CTG của mình. Học viên được yêu cầu đọc các băng CTG một cách đầy đủ bằng cách điền vào các khoảng trống</a:t>
            </a:r>
            <a:endParaRPr/>
          </a:p>
          <a:p>
            <a:pPr indent="-342900" lvl="1" marL="457200" rtl="0" algn="l">
              <a:lnSpc>
                <a:spcPct val="90000"/>
              </a:lnSpc>
              <a:spcBef>
                <a:spcPts val="480"/>
              </a:spcBef>
              <a:spcAft>
                <a:spcPts val="0"/>
              </a:spcAft>
              <a:buSzPts val="1800"/>
              <a:buChar char="▪"/>
            </a:pPr>
            <a:r>
              <a:rPr lang="en-US" sz="2400"/>
              <a:t>Trong mỗi bài tập, sau khi đã thực hiện xong yêu cầu đọc băng ghi CTG, học viên được yêu cầu thực hiện thêm việc nhận xét về băng ghi và cho biết định hướng xử trí (Problem based learning) trên cơ sở tham khảo các tài liệu y học chứng cứ (EBM)</a:t>
            </a:r>
            <a:endParaRPr/>
          </a:p>
          <a:p>
            <a:pPr indent="-342900" lvl="1" marL="457200" rtl="0" algn="l">
              <a:lnSpc>
                <a:spcPct val="90000"/>
              </a:lnSpc>
              <a:spcBef>
                <a:spcPts val="480"/>
              </a:spcBef>
              <a:spcAft>
                <a:spcPts val="0"/>
              </a:spcAft>
              <a:buSzPts val="1800"/>
              <a:buChar char="▪"/>
            </a:pPr>
            <a:r>
              <a:rPr lang="en-US" sz="2400"/>
              <a:t>Click </a:t>
            </a:r>
            <a:r>
              <a:rPr lang="en-US" sz="2400" u="sng">
                <a:solidFill>
                  <a:schemeClr val="folHlink"/>
                </a:solidFill>
              </a:rPr>
              <a:t>vào đây</a:t>
            </a:r>
            <a:r>
              <a:rPr lang="en-US" sz="2400"/>
              <a:t> để bắt đầu. Chúc các bạn thành công</a:t>
            </a:r>
            <a:endParaRPr/>
          </a:p>
          <a:p>
            <a:pPr indent="0" lvl="0" marL="0" rtl="0" algn="ctr">
              <a:lnSpc>
                <a:spcPct val="150000"/>
              </a:lnSpc>
              <a:spcBef>
                <a:spcPts val="480"/>
              </a:spcBef>
              <a:spcAft>
                <a:spcPts val="0"/>
              </a:spcAft>
              <a:buSzPts val="1800"/>
              <a:buFont typeface="Noto Sans Symbols"/>
              <a:buNone/>
            </a:pPr>
            <a:r>
              <a:rPr lang="en-US" sz="2400"/>
              <a:t>  </a:t>
            </a:r>
            <a:r>
              <a:rPr lang="en-US" sz="2400" u="sng">
                <a:solidFill>
                  <a:schemeClr val="hlink"/>
                </a:solidFill>
                <a:hlinkClick action="ppaction://hlinksldjump" r:id="rId3"/>
              </a:rPr>
              <a:t>1</a:t>
            </a:r>
            <a:r>
              <a:rPr lang="en-US" sz="2400"/>
              <a:t> :   </a:t>
            </a:r>
            <a:r>
              <a:rPr lang="en-US" sz="2400" u="sng">
                <a:solidFill>
                  <a:schemeClr val="hlink"/>
                </a:solidFill>
                <a:hlinkClick action="ppaction://hlinksldjump" r:id="rId4"/>
              </a:rPr>
              <a:t>2</a:t>
            </a:r>
            <a:r>
              <a:rPr lang="en-US" sz="2400"/>
              <a:t> :   </a:t>
            </a:r>
            <a:r>
              <a:rPr lang="en-US" sz="2400" u="sng">
                <a:solidFill>
                  <a:schemeClr val="hlink"/>
                </a:solidFill>
                <a:hlinkClick action="ppaction://hlinksldjump" r:id="rId5"/>
              </a:rPr>
              <a:t>3</a:t>
            </a:r>
            <a:r>
              <a:rPr lang="en-US" sz="2400"/>
              <a:t> :   </a:t>
            </a:r>
            <a:r>
              <a:rPr lang="en-US" sz="2400" u="sng">
                <a:solidFill>
                  <a:schemeClr val="hlink"/>
                </a:solidFill>
                <a:hlinkClick action="ppaction://hlinksldjump" r:id="rId6"/>
              </a:rPr>
              <a:t>4</a:t>
            </a:r>
            <a:r>
              <a:rPr lang="en-US" sz="2400"/>
              <a:t> :   </a:t>
            </a:r>
            <a:r>
              <a:rPr lang="en-US" sz="2400" u="sng">
                <a:solidFill>
                  <a:schemeClr val="hlink"/>
                </a:solidFill>
                <a:hlinkClick action="ppaction://hlinksldjump" r:id="rId7"/>
              </a:rPr>
              <a:t>5</a:t>
            </a:r>
            <a:r>
              <a:rPr lang="en-US" sz="2400"/>
              <a:t> :   </a:t>
            </a:r>
            <a:r>
              <a:rPr lang="en-US" sz="2400" u="sng">
                <a:solidFill>
                  <a:schemeClr val="hlink"/>
                </a:solidFill>
                <a:hlinkClick action="ppaction://hlinksldjump" r:id="rId8"/>
              </a:rPr>
              <a:t>6</a:t>
            </a:r>
            <a:r>
              <a:rPr lang="en-US" sz="2400"/>
              <a:t> :   </a:t>
            </a:r>
            <a:r>
              <a:rPr lang="en-US" sz="2400" u="sng">
                <a:solidFill>
                  <a:schemeClr val="hlink"/>
                </a:solidFill>
                <a:hlinkClick action="ppaction://hlinksldjump" r:id="rId9"/>
              </a:rPr>
              <a:t>7</a:t>
            </a:r>
            <a:r>
              <a:rPr lang="en-US" sz="2400"/>
              <a:t> :   </a:t>
            </a:r>
            <a:r>
              <a:rPr lang="en-US" sz="2400" u="sng">
                <a:solidFill>
                  <a:schemeClr val="hlink"/>
                </a:solidFill>
                <a:hlinkClick action="ppaction://hlinksldjump" r:id="rId10"/>
              </a:rPr>
              <a:t>8</a:t>
            </a:r>
            <a:r>
              <a:rPr lang="en-US" sz="2400"/>
              <a:t> :   </a:t>
            </a:r>
            <a:r>
              <a:rPr lang="en-US" sz="2400" u="sng">
                <a:solidFill>
                  <a:schemeClr val="hlink"/>
                </a:solidFill>
                <a:hlinkClick action="ppaction://hlinksldjump" r:id="rId11"/>
              </a:rPr>
              <a:t>9</a:t>
            </a:r>
            <a:r>
              <a:rPr lang="en-US" sz="2400"/>
              <a:t> : </a:t>
            </a:r>
            <a:r>
              <a:rPr lang="en-US" sz="2400" u="sng">
                <a:solidFill>
                  <a:schemeClr val="hlink"/>
                </a:solidFill>
                <a:hlinkClick action="ppaction://hlinksldjump" r:id="rId12"/>
              </a:rPr>
              <a:t>10</a:t>
            </a:r>
            <a:r>
              <a:rPr lang="en-US" sz="2400"/>
              <a:t> :</a:t>
            </a:r>
            <a:endParaRPr/>
          </a:p>
          <a:p>
            <a:pPr indent="0" lvl="0" marL="0" rtl="0" algn="ctr">
              <a:lnSpc>
                <a:spcPct val="150000"/>
              </a:lnSpc>
              <a:spcBef>
                <a:spcPts val="480"/>
              </a:spcBef>
              <a:spcAft>
                <a:spcPts val="0"/>
              </a:spcAft>
              <a:buSzPts val="1800"/>
              <a:buFont typeface="Noto Sans Symbols"/>
              <a:buNone/>
            </a:pPr>
            <a:r>
              <a:rPr lang="en-US" sz="2400" u="sng">
                <a:solidFill>
                  <a:schemeClr val="hlink"/>
                </a:solidFill>
                <a:hlinkClick action="ppaction://hlinksldjump" r:id="rId13"/>
              </a:rPr>
              <a:t>11</a:t>
            </a:r>
            <a:r>
              <a:rPr lang="en-US" sz="2400"/>
              <a:t> : </a:t>
            </a:r>
            <a:r>
              <a:rPr lang="en-US" sz="2400" u="sng">
                <a:solidFill>
                  <a:schemeClr val="hlink"/>
                </a:solidFill>
                <a:hlinkClick action="ppaction://hlinksldjump" r:id="rId14"/>
              </a:rPr>
              <a:t>12</a:t>
            </a:r>
            <a:r>
              <a:rPr lang="en-US" sz="2400"/>
              <a:t> : </a:t>
            </a:r>
            <a:r>
              <a:rPr lang="en-US" sz="2400" u="sng">
                <a:solidFill>
                  <a:schemeClr val="hlink"/>
                </a:solidFill>
                <a:hlinkClick action="ppaction://hlinksldjump" r:id="rId15"/>
              </a:rPr>
              <a:t>13</a:t>
            </a:r>
            <a:r>
              <a:rPr lang="en-US" sz="2400"/>
              <a:t> : </a:t>
            </a:r>
            <a:r>
              <a:rPr lang="en-US" sz="2400" u="sng">
                <a:solidFill>
                  <a:schemeClr val="hlink"/>
                </a:solidFill>
                <a:hlinkClick action="ppaction://hlinksldjump" r:id="rId16"/>
              </a:rPr>
              <a:t>14</a:t>
            </a:r>
            <a:r>
              <a:rPr lang="en-US" sz="2400"/>
              <a:t> : </a:t>
            </a:r>
            <a:r>
              <a:rPr lang="en-US" sz="2400" u="sng">
                <a:solidFill>
                  <a:schemeClr val="hlink"/>
                </a:solidFill>
                <a:hlinkClick action="ppaction://hlinksldjump" r:id="rId17"/>
              </a:rPr>
              <a:t>15</a:t>
            </a:r>
            <a:r>
              <a:rPr lang="en-US" sz="2400"/>
              <a:t> : </a:t>
            </a:r>
            <a:r>
              <a:rPr lang="en-US" sz="2400" u="sng">
                <a:solidFill>
                  <a:schemeClr val="hlink"/>
                </a:solidFill>
                <a:hlinkClick action="ppaction://hlinksldjump" r:id="rId18"/>
              </a:rPr>
              <a:t>16</a:t>
            </a:r>
            <a:r>
              <a:rPr lang="en-US" sz="2400"/>
              <a:t> : </a:t>
            </a:r>
            <a:r>
              <a:rPr lang="en-US" sz="2400" u="sng">
                <a:solidFill>
                  <a:schemeClr val="hlink"/>
                </a:solidFill>
                <a:hlinkClick action="ppaction://hlinksldjump" r:id="rId19"/>
              </a:rPr>
              <a:t>17</a:t>
            </a:r>
            <a:r>
              <a:rPr lang="en-US" sz="2400"/>
              <a:t> : </a:t>
            </a:r>
            <a:r>
              <a:rPr lang="en-US" sz="2400" u="sng">
                <a:solidFill>
                  <a:schemeClr val="hlink"/>
                </a:solidFill>
                <a:hlinkClick action="ppaction://hlinksldjump" r:id="rId20"/>
              </a:rPr>
              <a:t>18</a:t>
            </a:r>
            <a:r>
              <a:rPr lang="en-US" sz="2400"/>
              <a:t> : </a:t>
            </a:r>
            <a:r>
              <a:rPr lang="en-US" sz="2400" u="sng">
                <a:solidFill>
                  <a:schemeClr val="hlink"/>
                </a:solidFill>
                <a:hlinkClick action="ppaction://hlinksldjump" r:id="rId21"/>
              </a:rPr>
              <a:t>19</a:t>
            </a:r>
            <a:r>
              <a:rPr lang="en-US" sz="2400"/>
              <a:t> : </a:t>
            </a:r>
            <a:r>
              <a:rPr lang="en-US" sz="2400" u="sng">
                <a:solidFill>
                  <a:schemeClr val="hlink"/>
                </a:solidFill>
                <a:hlinkClick action="ppaction://hlinksldjump" r:id="rId22"/>
              </a:rPr>
              <a:t>20</a:t>
            </a:r>
            <a:r>
              <a:rPr lang="en-US" sz="2400"/>
              <a:t> : </a:t>
            </a:r>
            <a:endParaRPr/>
          </a:p>
          <a:p>
            <a:pPr indent="0" lvl="0" marL="0" rtl="0" algn="ctr">
              <a:lnSpc>
                <a:spcPct val="150000"/>
              </a:lnSpc>
              <a:spcBef>
                <a:spcPts val="480"/>
              </a:spcBef>
              <a:spcAft>
                <a:spcPts val="0"/>
              </a:spcAft>
              <a:buSzPts val="1800"/>
              <a:buFont typeface="Noto Sans Symbols"/>
              <a:buNone/>
            </a:pPr>
            <a:r>
              <a:rPr lang="en-US" sz="2400" u="sng">
                <a:solidFill>
                  <a:schemeClr val="hlink"/>
                </a:solidFill>
                <a:hlinkClick action="ppaction://hlinksldjump" r:id="rId23"/>
              </a:rPr>
              <a:t>21</a:t>
            </a:r>
            <a:r>
              <a:rPr lang="en-US" sz="2400"/>
              <a:t> : </a:t>
            </a:r>
            <a:r>
              <a:rPr lang="en-US" sz="2400" u="sng">
                <a:solidFill>
                  <a:schemeClr val="hlink"/>
                </a:solidFill>
                <a:hlinkClick action="ppaction://hlinksldjump" r:id="rId24"/>
              </a:rPr>
              <a:t>22</a:t>
            </a:r>
            <a:r>
              <a:rPr lang="en-US" sz="2400"/>
              <a:t> : </a:t>
            </a:r>
            <a:r>
              <a:rPr lang="en-US" sz="2400" u="sng">
                <a:solidFill>
                  <a:schemeClr val="hlink"/>
                </a:solidFill>
                <a:hlinkClick action="ppaction://hlinksldjump" r:id="rId25"/>
              </a:rPr>
              <a:t>23</a:t>
            </a:r>
            <a:r>
              <a:rPr lang="en-US" sz="2400"/>
              <a:t> : </a:t>
            </a:r>
            <a:r>
              <a:rPr lang="en-US" sz="2400" u="sng">
                <a:solidFill>
                  <a:schemeClr val="hlink"/>
                </a:solidFill>
                <a:hlinkClick action="ppaction://hlinksldjump" r:id="rId26"/>
              </a:rPr>
              <a:t>24</a:t>
            </a:r>
            <a:r>
              <a:rPr lang="en-US" sz="2400"/>
              <a:t> : </a:t>
            </a:r>
            <a:r>
              <a:rPr lang="en-US" sz="2400" u="sng">
                <a:solidFill>
                  <a:schemeClr val="hlink"/>
                </a:solidFill>
                <a:hlinkClick action="ppaction://hlinksldjump" r:id="rId27"/>
              </a:rPr>
              <a:t>25</a:t>
            </a:r>
            <a:r>
              <a:rPr lang="en-US" sz="2400"/>
              <a:t> : </a:t>
            </a:r>
            <a:r>
              <a:rPr lang="en-US" sz="2400" u="sng">
                <a:solidFill>
                  <a:schemeClr val="hlink"/>
                </a:solidFill>
                <a:hlinkClick action="ppaction://hlinksldjump" r:id="rId28"/>
              </a:rPr>
              <a:t>26</a:t>
            </a:r>
            <a:r>
              <a:rPr lang="en-US" sz="2400"/>
              <a:t> : </a:t>
            </a:r>
            <a:r>
              <a:rPr lang="en-US" sz="2400" u="sng">
                <a:solidFill>
                  <a:schemeClr val="hlink"/>
                </a:solidFill>
                <a:hlinkClick action="ppaction://hlinksldjump" r:id="rId29"/>
              </a:rPr>
              <a:t>27</a:t>
            </a:r>
            <a:r>
              <a:rPr lang="en-US" sz="2400"/>
              <a:t> : </a:t>
            </a:r>
            <a:r>
              <a:rPr lang="en-US" sz="2400" u="sng">
                <a:solidFill>
                  <a:schemeClr val="hlink"/>
                </a:solidFill>
                <a:hlinkClick action="ppaction://hlinksldjump" r:id="rId30"/>
              </a:rPr>
              <a:t>28</a:t>
            </a:r>
            <a:r>
              <a:rPr lang="en-US" sz="2400"/>
              <a:t> : </a:t>
            </a:r>
            <a:r>
              <a:rPr lang="en-US" sz="2400" u="sng">
                <a:solidFill>
                  <a:schemeClr val="hlink"/>
                </a:solidFill>
                <a:hlinkClick action="ppaction://hlinksldjump" r:id="rId31"/>
              </a:rPr>
              <a:t>29</a:t>
            </a:r>
            <a:r>
              <a:rPr lang="en-US" sz="2400"/>
              <a:t> : </a:t>
            </a:r>
            <a:r>
              <a:rPr lang="en-US" sz="2400" u="sng">
                <a:solidFill>
                  <a:schemeClr val="hlink"/>
                </a:solidFill>
                <a:hlinkClick action="ppaction://hlinksldjump" r:id="rId32"/>
              </a:rPr>
              <a:t>30</a:t>
            </a:r>
            <a:r>
              <a:rPr lang="en-US" sz="2400"/>
              <a:t> :</a:t>
            </a:r>
            <a:endParaRPr/>
          </a:p>
        </p:txBody>
      </p:sp>
      <p:sp>
        <p:nvSpPr>
          <p:cNvPr id="63" name="Google Shape;63;p15"/>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cubicBezTo>
                  <a:pt x="64660" y="17813"/>
                  <a:pt x="68438" y="21590"/>
                  <a:pt x="68438" y="26250"/>
                </a:cubicBezTo>
                <a:cubicBezTo>
                  <a:pt x="68438" y="30910"/>
                  <a:pt x="64660" y="34688"/>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8" y="88125"/>
                </a:lnTo>
                <a:lnTo>
                  <a:pt x="68438" y="43125"/>
                </a:lnTo>
                <a:close/>
              </a:path>
              <a:path extrusionOk="0" fill="lighten" h="120000" w="120000">
                <a:moveTo>
                  <a:pt x="60000" y="17813"/>
                </a:moveTo>
                <a:cubicBezTo>
                  <a:pt x="64660" y="17813"/>
                  <a:pt x="68438" y="21590"/>
                  <a:pt x="68438" y="26250"/>
                </a:cubicBezTo>
                <a:cubicBezTo>
                  <a:pt x="68438" y="30910"/>
                  <a:pt x="64660" y="34688"/>
                  <a:pt x="60000" y="34688"/>
                </a:cubicBezTo>
                <a:cubicBezTo>
                  <a:pt x="55340" y="34688"/>
                  <a:pt x="51563" y="30910"/>
                  <a:pt x="51563" y="26250"/>
                </a:cubicBezTo>
                <a:cubicBezTo>
                  <a:pt x="51563" y="21590"/>
                  <a:pt x="55340" y="17813"/>
                  <a:pt x="60000" y="17813"/>
                </a:cubicBezTo>
                <a:moveTo>
                  <a:pt x="43125" y="43125"/>
                </a:moveTo>
                <a:lnTo>
                  <a:pt x="68438" y="43125"/>
                </a:lnTo>
                <a:lnTo>
                  <a:pt x="68438"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cubicBezTo>
                  <a:pt x="64660" y="17813"/>
                  <a:pt x="68438" y="21590"/>
                  <a:pt x="68438" y="26250"/>
                </a:cubicBezTo>
                <a:cubicBezTo>
                  <a:pt x="68438" y="30910"/>
                  <a:pt x="64660" y="34688"/>
                  <a:pt x="60000" y="34688"/>
                </a:cubicBezTo>
                <a:cubicBezTo>
                  <a:pt x="55340" y="34688"/>
                  <a:pt x="51563" y="30910"/>
                  <a:pt x="51563" y="26250"/>
                </a:cubicBezTo>
                <a:cubicBezTo>
                  <a:pt x="51563" y="21590"/>
                  <a:pt x="55340" y="17813"/>
                  <a:pt x="60000" y="17813"/>
                </a:cubicBezTo>
                <a:moveTo>
                  <a:pt x="43125" y="43125"/>
                </a:moveTo>
                <a:lnTo>
                  <a:pt x="68438" y="43125"/>
                </a:lnTo>
                <a:lnTo>
                  <a:pt x="68438"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4" name="Google Shape;64;p15"/>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5" name="Google Shape;65;p15"/>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18</a:t>
            </a:r>
            <a:endParaRPr/>
          </a:p>
        </p:txBody>
      </p:sp>
      <p:pic>
        <p:nvPicPr>
          <p:cNvPr descr="flat50361 thuylinh" id="242" name="Google Shape;242;p33"/>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243" name="Google Shape;243;p33">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44" name="Google Shape;244;p33">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45" name="Google Shape;245;p33"/>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0" name="Shape 250"/>
        <p:cNvGrpSpPr/>
        <p:nvPr/>
      </p:nvGrpSpPr>
      <p:grpSpPr>
        <a:xfrm>
          <a:off x="0" y="0"/>
          <a:ext cx="0" cy="0"/>
          <a:chOff x="0" y="0"/>
          <a:chExt cx="0" cy="0"/>
        </a:xfrm>
      </p:grpSpPr>
      <p:sp>
        <p:nvSpPr>
          <p:cNvPr id="251" name="Google Shape;251;p34"/>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19</a:t>
            </a:r>
            <a:endParaRPr/>
          </a:p>
        </p:txBody>
      </p:sp>
      <p:pic>
        <p:nvPicPr>
          <p:cNvPr descr="Acceleration 51361thanhthuy b" id="252" name="Google Shape;252;p34"/>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253" name="Google Shape;253;p34">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54" name="Google Shape;254;p34">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55" name="Google Shape;255;p34"/>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20</a:t>
            </a:r>
            <a:endParaRPr/>
          </a:p>
        </p:txBody>
      </p:sp>
      <p:pic>
        <p:nvPicPr>
          <p:cNvPr descr="CTG TSG flat 3288b" id="262" name="Google Shape;262;p35"/>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263" name="Google Shape;263;p35">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4" name="Google Shape;264;p35">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5" name="Google Shape;265;p35"/>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0" name="Shape 270"/>
        <p:cNvGrpSpPr/>
        <p:nvPr/>
      </p:nvGrpSpPr>
      <p:grpSpPr>
        <a:xfrm>
          <a:off x="0" y="0"/>
          <a:ext cx="0" cy="0"/>
          <a:chOff x="0" y="0"/>
          <a:chExt cx="0" cy="0"/>
        </a:xfrm>
      </p:grpSpPr>
      <p:sp>
        <p:nvSpPr>
          <p:cNvPr id="271" name="Google Shape;271;p36"/>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21</a:t>
            </a:r>
            <a:endParaRPr/>
          </a:p>
        </p:txBody>
      </p:sp>
      <p:pic>
        <p:nvPicPr>
          <p:cNvPr descr="IUGR CTG" id="272" name="Google Shape;272;p36"/>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273" name="Google Shape;273;p36">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74" name="Google Shape;274;p36">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75" name="Google Shape;275;p36"/>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0" name="Shape 280"/>
        <p:cNvGrpSpPr/>
        <p:nvPr/>
      </p:nvGrpSpPr>
      <p:grpSpPr>
        <a:xfrm>
          <a:off x="0" y="0"/>
          <a:ext cx="0" cy="0"/>
          <a:chOff x="0" y="0"/>
          <a:chExt cx="0" cy="0"/>
        </a:xfrm>
      </p:grpSpPr>
      <p:sp>
        <p:nvSpPr>
          <p:cNvPr id="281" name="Google Shape;281;p37"/>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22</a:t>
            </a:r>
            <a:endParaRPr/>
          </a:p>
        </p:txBody>
      </p:sp>
      <p:pic>
        <p:nvPicPr>
          <p:cNvPr descr="Nhau bong non, Le kim Chi, 17032, 2003" id="282" name="Google Shape;282;p37"/>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283" name="Google Shape;283;p37">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84" name="Google Shape;284;p37">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85" name="Google Shape;285;p37"/>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0" name="Shape 290"/>
        <p:cNvGrpSpPr/>
        <p:nvPr/>
      </p:nvGrpSpPr>
      <p:grpSpPr>
        <a:xfrm>
          <a:off x="0" y="0"/>
          <a:ext cx="0" cy="0"/>
          <a:chOff x="0" y="0"/>
          <a:chExt cx="0" cy="0"/>
        </a:xfrm>
      </p:grpSpPr>
      <p:sp>
        <p:nvSpPr>
          <p:cNvPr id="291" name="Google Shape;291;p38"/>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23</a:t>
            </a:r>
            <a:endParaRPr/>
          </a:p>
        </p:txBody>
      </p:sp>
      <p:pic>
        <p:nvPicPr>
          <p:cNvPr descr="Nguyen thi Kim T, 17041, 2003, IUGR, Anamnios" id="292" name="Google Shape;292;p38"/>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293" name="Google Shape;293;p38">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94" name="Google Shape;294;p38">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95" name="Google Shape;295;p38"/>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24</a:t>
            </a:r>
            <a:endParaRPr/>
          </a:p>
        </p:txBody>
      </p:sp>
      <p:pic>
        <p:nvPicPr>
          <p:cNvPr descr="le kim chau17032 late" id="302" name="Google Shape;302;p39"/>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303" name="Google Shape;303;p39">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04" name="Google Shape;304;p39">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05" name="Google Shape;305;p39"/>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0" name="Shape 310"/>
        <p:cNvGrpSpPr/>
        <p:nvPr/>
      </p:nvGrpSpPr>
      <p:grpSpPr>
        <a:xfrm>
          <a:off x="0" y="0"/>
          <a:ext cx="0" cy="0"/>
          <a:chOff x="0" y="0"/>
          <a:chExt cx="0" cy="0"/>
        </a:xfrm>
      </p:grpSpPr>
      <p:sp>
        <p:nvSpPr>
          <p:cNvPr id="311" name="Google Shape;311;p40"/>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25</a:t>
            </a:r>
            <a:endParaRPr/>
          </a:p>
        </p:txBody>
      </p:sp>
      <p:pic>
        <p:nvPicPr>
          <p:cNvPr descr="Ho thi Phi tang variability" id="312" name="Google Shape;312;p40"/>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313" name="Google Shape;313;p40">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14" name="Google Shape;314;p40">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15" name="Google Shape;315;p40"/>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 name="Shape 320"/>
        <p:cNvGrpSpPr/>
        <p:nvPr/>
      </p:nvGrpSpPr>
      <p:grpSpPr>
        <a:xfrm>
          <a:off x="0" y="0"/>
          <a:ext cx="0" cy="0"/>
          <a:chOff x="0" y="0"/>
          <a:chExt cx="0" cy="0"/>
        </a:xfrm>
      </p:grpSpPr>
      <p:sp>
        <p:nvSpPr>
          <p:cNvPr id="321" name="Google Shape;321;p41"/>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26</a:t>
            </a:r>
            <a:endParaRPr/>
          </a:p>
        </p:txBody>
      </p:sp>
      <p:pic>
        <p:nvPicPr>
          <p:cNvPr descr="Ho thi Phi tang variability b" id="322" name="Google Shape;322;p41"/>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323" name="Google Shape;323;p41">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24" name="Google Shape;324;p41">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25" name="Google Shape;325;p41"/>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0" name="Shape 330"/>
        <p:cNvGrpSpPr/>
        <p:nvPr/>
      </p:nvGrpSpPr>
      <p:grpSpPr>
        <a:xfrm>
          <a:off x="0" y="0"/>
          <a:ext cx="0" cy="0"/>
          <a:chOff x="0" y="0"/>
          <a:chExt cx="0" cy="0"/>
        </a:xfrm>
      </p:grpSpPr>
      <p:sp>
        <p:nvSpPr>
          <p:cNvPr id="331" name="Google Shape;331;p42"/>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27</a:t>
            </a:r>
            <a:endParaRPr/>
          </a:p>
        </p:txBody>
      </p:sp>
      <p:pic>
        <p:nvPicPr>
          <p:cNvPr descr="prolonged deceleration" id="332" name="Google Shape;332;p42"/>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333" name="Google Shape;333;p42">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34" name="Google Shape;334;p42">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35" name="Google Shape;335;p42"/>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 name="Shape 70"/>
        <p:cNvGrpSpPr/>
        <p:nvPr/>
      </p:nvGrpSpPr>
      <p:grpSpPr>
        <a:xfrm>
          <a:off x="0" y="0"/>
          <a:ext cx="0" cy="0"/>
          <a:chOff x="0" y="0"/>
          <a:chExt cx="0" cy="0"/>
        </a:xfrm>
      </p:grpSpPr>
      <p:sp>
        <p:nvSpPr>
          <p:cNvPr id="71" name="Google Shape;71;p16"/>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1</a:t>
            </a:r>
            <a:endParaRPr/>
          </a:p>
        </p:txBody>
      </p:sp>
      <p:sp>
        <p:nvSpPr>
          <p:cNvPr id="72" name="Google Shape;72;p16">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descr="Non stress" id="73" name="Google Shape;73;p16"/>
          <p:cNvPicPr preferRelativeResize="0"/>
          <p:nvPr/>
        </p:nvPicPr>
        <p:blipFill rotWithShape="1">
          <a:blip r:embed="rId4">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74" name="Google Shape;74;p16">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75" name="Google Shape;75;p16"/>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0" name="Shape 340"/>
        <p:cNvGrpSpPr/>
        <p:nvPr/>
      </p:nvGrpSpPr>
      <p:grpSpPr>
        <a:xfrm>
          <a:off x="0" y="0"/>
          <a:ext cx="0" cy="0"/>
          <a:chOff x="0" y="0"/>
          <a:chExt cx="0" cy="0"/>
        </a:xfrm>
      </p:grpSpPr>
      <p:sp>
        <p:nvSpPr>
          <p:cNvPr id="341" name="Google Shape;341;p43"/>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28</a:t>
            </a:r>
            <a:endParaRPr/>
          </a:p>
        </p:txBody>
      </p:sp>
      <p:pic>
        <p:nvPicPr>
          <p:cNvPr descr="late Nga" id="342" name="Google Shape;342;p43"/>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343" name="Google Shape;343;p43">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44" name="Google Shape;344;p43">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45" name="Google Shape;345;p43"/>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0" name="Shape 350"/>
        <p:cNvGrpSpPr/>
        <p:nvPr/>
      </p:nvGrpSpPr>
      <p:grpSpPr>
        <a:xfrm>
          <a:off x="0" y="0"/>
          <a:ext cx="0" cy="0"/>
          <a:chOff x="0" y="0"/>
          <a:chExt cx="0" cy="0"/>
        </a:xfrm>
      </p:grpSpPr>
      <p:sp>
        <p:nvSpPr>
          <p:cNvPr id="351" name="Google Shape;351;p44"/>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29</a:t>
            </a:r>
            <a:endParaRPr/>
          </a:p>
        </p:txBody>
      </p:sp>
      <p:pic>
        <p:nvPicPr>
          <p:cNvPr descr="CTG Twin" id="352" name="Google Shape;352;p44"/>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353" name="Google Shape;353;p44">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54" name="Google Shape;354;p44">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55" name="Google Shape;355;p44"/>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0" name="Shape 360"/>
        <p:cNvGrpSpPr/>
        <p:nvPr/>
      </p:nvGrpSpPr>
      <p:grpSpPr>
        <a:xfrm>
          <a:off x="0" y="0"/>
          <a:ext cx="0" cy="0"/>
          <a:chOff x="0" y="0"/>
          <a:chExt cx="0" cy="0"/>
        </a:xfrm>
      </p:grpSpPr>
      <p:sp>
        <p:nvSpPr>
          <p:cNvPr id="361" name="Google Shape;361;p45"/>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30</a:t>
            </a:r>
            <a:endParaRPr/>
          </a:p>
        </p:txBody>
      </p:sp>
      <p:pic>
        <p:nvPicPr>
          <p:cNvPr descr="CTG 33" id="362" name="Google Shape;362;p45"/>
          <p:cNvPicPr preferRelativeResize="0"/>
          <p:nvPr/>
        </p:nvPicPr>
        <p:blipFill rotWithShape="1">
          <a:blip r:embed="rId3">
            <a:alphaModFix/>
          </a:blip>
          <a:srcRect b="0" l="0" r="0" t="0"/>
          <a:stretch/>
        </p:blipFill>
        <p:spPr>
          <a:xfrm>
            <a:off x="182563" y="1828800"/>
            <a:ext cx="8683625" cy="4572000"/>
          </a:xfrm>
          <a:prstGeom prst="rect">
            <a:avLst/>
          </a:prstGeom>
          <a:noFill/>
          <a:ln cap="flat" cmpd="sng" w="9525">
            <a:solidFill>
              <a:srgbClr val="FF00FF"/>
            </a:solidFill>
            <a:prstDash val="solid"/>
            <a:miter lim="800000"/>
            <a:headEnd len="sm" w="sm" type="none"/>
            <a:tailEnd len="sm" w="sm" type="none"/>
          </a:ln>
        </p:spPr>
      </p:pic>
      <p:sp>
        <p:nvSpPr>
          <p:cNvPr id="363" name="Google Shape;363;p45">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64" name="Google Shape;364;p45">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65" name="Google Shape;365;p45"/>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0" name="Shape 370"/>
        <p:cNvGrpSpPr/>
        <p:nvPr/>
      </p:nvGrpSpPr>
      <p:grpSpPr>
        <a:xfrm>
          <a:off x="0" y="0"/>
          <a:ext cx="0" cy="0"/>
          <a:chOff x="0" y="0"/>
          <a:chExt cx="0" cy="0"/>
        </a:xfrm>
      </p:grpSpPr>
      <p:sp>
        <p:nvSpPr>
          <p:cNvPr id="371" name="Google Shape;371;p46"/>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1</a:t>
            </a:r>
            <a:endParaRPr/>
          </a:p>
        </p:txBody>
      </p:sp>
      <p:sp>
        <p:nvSpPr>
          <p:cNvPr id="372" name="Google Shape;372;p46">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373" name="Google Shape;373;p46"/>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ctr">
                        <a:lnSpc>
                          <a:spcPct val="100000"/>
                        </a:lnSpc>
                        <a:spcBef>
                          <a:spcPts val="0"/>
                        </a:spcBef>
                        <a:spcAft>
                          <a:spcPts val="0"/>
                        </a:spcAft>
                        <a:buClr>
                          <a:srgbClr val="FFFF00"/>
                        </a:buClr>
                        <a:buSzPts val="18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0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135-140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5-10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8 lần/25 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15-30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Giảm bất định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2 lần/25 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15-20nh/ph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10 sec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Biểu đồ ghi Non-stresstest có đáp ứng. Băng ghi đúng chuẩn.</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374" name="Google Shape;374;p46"/>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9" name="Shape 379"/>
        <p:cNvGrpSpPr/>
        <p:nvPr/>
      </p:nvGrpSpPr>
      <p:grpSpPr>
        <a:xfrm>
          <a:off x="0" y="0"/>
          <a:ext cx="0" cy="0"/>
          <a:chOff x="0" y="0"/>
          <a:chExt cx="0" cy="0"/>
        </a:xfrm>
      </p:grpSpPr>
      <p:sp>
        <p:nvSpPr>
          <p:cNvPr id="380" name="Google Shape;380;p47"/>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2</a:t>
            </a:r>
            <a:endParaRPr/>
          </a:p>
        </p:txBody>
      </p:sp>
      <p:sp>
        <p:nvSpPr>
          <p:cNvPr id="381" name="Google Shape;381;p47">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382" name="Google Shape;382;p47"/>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3/10ph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1:2</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r">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60-100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20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5-10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giảm muộn</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30-50nh/ph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&gt;60 sec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CTG ghi trong chuyển dạ với nhịp giảm muộn. Suy TH TC-nhau.</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383" name="Google Shape;383;p47"/>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8" name="Shape 388"/>
        <p:cNvGrpSpPr/>
        <p:nvPr/>
      </p:nvGrpSpPr>
      <p:grpSpPr>
        <a:xfrm>
          <a:off x="0" y="0"/>
          <a:ext cx="0" cy="0"/>
          <a:chOff x="0" y="0"/>
          <a:chExt cx="0" cy="0"/>
        </a:xfrm>
      </p:grpSpPr>
      <p:sp>
        <p:nvSpPr>
          <p:cNvPr id="389" name="Google Shape;389;p48"/>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3</a:t>
            </a:r>
            <a:endParaRPr/>
          </a:p>
        </p:txBody>
      </p:sp>
      <p:sp>
        <p:nvSpPr>
          <p:cNvPr id="390" name="Google Shape;390;p48">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391" name="Google Shape;391;p48"/>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3/10ph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1:1</a:t>
                      </a: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520700">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130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“giả hình sin”</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6 lần/20 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20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r">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CTG hình giả sin, với nhịp tăng. Không có biểu hiện đe dọa thai.</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392" name="Google Shape;392;p48"/>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7" name="Shape 397"/>
        <p:cNvGrpSpPr/>
        <p:nvPr/>
      </p:nvGrpSpPr>
      <p:grpSpPr>
        <a:xfrm>
          <a:off x="0" y="0"/>
          <a:ext cx="0" cy="0"/>
          <a:chOff x="0" y="0"/>
          <a:chExt cx="0" cy="0"/>
        </a:xfrm>
      </p:grpSpPr>
      <p:sp>
        <p:nvSpPr>
          <p:cNvPr id="398" name="Google Shape;398;p49"/>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4</a:t>
            </a:r>
            <a:endParaRPr/>
          </a:p>
        </p:txBody>
      </p:sp>
      <p:sp>
        <p:nvSpPr>
          <p:cNvPr id="399" name="Google Shape;399;p49">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400" name="Google Shape;400;p49"/>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 3/10ph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1:3</a:t>
                      </a: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10-60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0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120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&lt;5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r">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CTG với dao động nội tại rất kém. </a:t>
                      </a:r>
                      <a:r>
                        <a:rPr b="0" i="1" lang="en-US" sz="2400" u="none" cap="none" strike="noStrike">
                          <a:solidFill>
                            <a:schemeClr val="dk1"/>
                          </a:solidFill>
                          <a:latin typeface="Times New Roman"/>
                          <a:ea typeface="Times New Roman"/>
                          <a:cs typeface="Times New Roman"/>
                          <a:sym typeface="Times New Roman"/>
                        </a:rPr>
                        <a:t>(Bệnh nhân có dùng MgSO</a:t>
                      </a:r>
                      <a:r>
                        <a:rPr b="0" baseline="-25000" i="1" lang="en-US" sz="2400" u="none" cap="none" strike="noStrike">
                          <a:solidFill>
                            <a:schemeClr val="dk1"/>
                          </a:solidFill>
                          <a:latin typeface="Times New Roman"/>
                          <a:ea typeface="Times New Roman"/>
                          <a:cs typeface="Times New Roman"/>
                          <a:sym typeface="Times New Roman"/>
                        </a:rPr>
                        <a:t>4</a:t>
                      </a:r>
                      <a:r>
                        <a:rPr b="0" i="1" lang="en-US" sz="2400" u="none" cap="none" strike="noStrike">
                          <a:solidFill>
                            <a:schemeClr val="dk1"/>
                          </a:solidFill>
                          <a:latin typeface="Times New Roman"/>
                          <a:ea typeface="Times New Roman"/>
                          <a:cs typeface="Times New Roman"/>
                          <a:sym typeface="Times New Roman"/>
                        </a:rPr>
                        <a:t>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401" name="Google Shape;401;p49"/>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6" name="Shape 406"/>
        <p:cNvGrpSpPr/>
        <p:nvPr/>
      </p:nvGrpSpPr>
      <p:grpSpPr>
        <a:xfrm>
          <a:off x="0" y="0"/>
          <a:ext cx="0" cy="0"/>
          <a:chOff x="0" y="0"/>
          <a:chExt cx="0" cy="0"/>
        </a:xfrm>
      </p:grpSpPr>
      <p:sp>
        <p:nvSpPr>
          <p:cNvPr id="407" name="Google Shape;407;p50"/>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5</a:t>
            </a:r>
            <a:endParaRPr/>
          </a:p>
        </p:txBody>
      </p:sp>
      <p:sp>
        <p:nvSpPr>
          <p:cNvPr id="408" name="Google Shape;408;p50">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409" name="Google Shape;409;p50"/>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160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10-15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Giảm bất định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6 lần / 25 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20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 sec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CTG ghi ngoài chuyển dạ với nhịp giảm bất định kiểu trương lực</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Dây Rốn Quấn Cổ.</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410" name="Google Shape;410;p50"/>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5" name="Shape 415"/>
        <p:cNvGrpSpPr/>
        <p:nvPr/>
      </p:nvGrpSpPr>
      <p:grpSpPr>
        <a:xfrm>
          <a:off x="0" y="0"/>
          <a:ext cx="0" cy="0"/>
          <a:chOff x="0" y="0"/>
          <a:chExt cx="0" cy="0"/>
        </a:xfrm>
      </p:grpSpPr>
      <p:sp>
        <p:nvSpPr>
          <p:cNvPr id="416" name="Google Shape;416;p51"/>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6</a:t>
            </a:r>
            <a:endParaRPr/>
          </a:p>
        </p:txBody>
      </p:sp>
      <p:sp>
        <p:nvSpPr>
          <p:cNvPr id="417" name="Google Shape;417;p51">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418" name="Google Shape;418;p51"/>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 2/10ph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2:4 </a:t>
                      </a: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30-80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170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10-15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Giảm muộn</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3 lần / 25 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30-70nh/ph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90 sec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giảm muộn phù hợp với suy thai khi chưa vào chuyển dạ.</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419" name="Google Shape;419;p51"/>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4" name="Shape 424"/>
        <p:cNvGrpSpPr/>
        <p:nvPr/>
      </p:nvGrpSpPr>
      <p:grpSpPr>
        <a:xfrm>
          <a:off x="0" y="0"/>
          <a:ext cx="0" cy="0"/>
          <a:chOff x="0" y="0"/>
          <a:chExt cx="0" cy="0"/>
        </a:xfrm>
      </p:grpSpPr>
      <p:sp>
        <p:nvSpPr>
          <p:cNvPr id="425" name="Google Shape;425;p52"/>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7</a:t>
            </a:r>
            <a:endParaRPr/>
          </a:p>
        </p:txBody>
      </p:sp>
      <p:sp>
        <p:nvSpPr>
          <p:cNvPr id="426" name="Google Shape;426;p52">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427" name="Google Shape;427;p52"/>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4 /10ph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1:1.5</a:t>
                      </a: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715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50-90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20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180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3 lần / 20 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20-25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r">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720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715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Trị số tim thai căn bản nhanh kèm nhịp tăng, không nhịp giảm.</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Sốt.</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428" name="Google Shape;428;p52"/>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 name="Shape 80"/>
        <p:cNvGrpSpPr/>
        <p:nvPr/>
      </p:nvGrpSpPr>
      <p:grpSpPr>
        <a:xfrm>
          <a:off x="0" y="0"/>
          <a:ext cx="0" cy="0"/>
          <a:chOff x="0" y="0"/>
          <a:chExt cx="0" cy="0"/>
        </a:xfrm>
      </p:grpSpPr>
      <p:sp>
        <p:nvSpPr>
          <p:cNvPr id="81" name="Google Shape;81;p17"/>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2</a:t>
            </a:r>
            <a:endParaRPr/>
          </a:p>
        </p:txBody>
      </p:sp>
      <p:sp>
        <p:nvSpPr>
          <p:cNvPr id="82" name="Google Shape;82;p17">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descr="late 47416" id="83" name="Google Shape;83;p17"/>
          <p:cNvPicPr preferRelativeResize="0"/>
          <p:nvPr/>
        </p:nvPicPr>
        <p:blipFill rotWithShape="1">
          <a:blip r:embed="rId4">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84" name="Google Shape;84;p17">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5" name="Google Shape;85;p17"/>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3" name="Shape 433"/>
        <p:cNvGrpSpPr/>
        <p:nvPr/>
      </p:nvGrpSpPr>
      <p:grpSpPr>
        <a:xfrm>
          <a:off x="0" y="0"/>
          <a:ext cx="0" cy="0"/>
          <a:chOff x="0" y="0"/>
          <a:chExt cx="0" cy="0"/>
        </a:xfrm>
      </p:grpSpPr>
      <p:sp>
        <p:nvSpPr>
          <p:cNvPr id="434" name="Google Shape;434;p53"/>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8</a:t>
            </a:r>
            <a:endParaRPr/>
          </a:p>
        </p:txBody>
      </p:sp>
      <p:sp>
        <p:nvSpPr>
          <p:cNvPr id="435" name="Google Shape;435;p53">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436" name="Google Shape;436;p53"/>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 &lt;1/10ph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1:20 </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140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5-10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11 lần / 25 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r">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Biểu đồ ghi Non-stresstest có đáp ứng. Băng ghi đúng chuẩn.</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437" name="Google Shape;437;p53"/>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2" name="Shape 442"/>
        <p:cNvGrpSpPr/>
        <p:nvPr/>
      </p:nvGrpSpPr>
      <p:grpSpPr>
        <a:xfrm>
          <a:off x="0" y="0"/>
          <a:ext cx="0" cy="0"/>
          <a:chOff x="0" y="0"/>
          <a:chExt cx="0" cy="0"/>
        </a:xfrm>
      </p:grpSpPr>
      <p:sp>
        <p:nvSpPr>
          <p:cNvPr id="443" name="Google Shape;443;p54"/>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9</a:t>
            </a:r>
            <a:endParaRPr/>
          </a:p>
        </p:txBody>
      </p:sp>
      <p:sp>
        <p:nvSpPr>
          <p:cNvPr id="444" name="Google Shape;444;p54">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445" name="Google Shape;445;p54"/>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 3/10ph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1:3</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&gt;100</a:t>
                      </a: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140nhịp/ph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5-10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 lần / 30 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40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Giảm bất định IV</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6 lần/ 30 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80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 sec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Tăng bù</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giảm bất định sâu kiểu chèn ép kèm nhịp tăng bù trừ.</a:t>
                      </a: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Sa dây rốn.</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446" name="Google Shape;446;p54"/>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1" name="Shape 451"/>
        <p:cNvGrpSpPr/>
        <p:nvPr/>
      </p:nvGrpSpPr>
      <p:grpSpPr>
        <a:xfrm>
          <a:off x="0" y="0"/>
          <a:ext cx="0" cy="0"/>
          <a:chOff x="0" y="0"/>
          <a:chExt cx="0" cy="0"/>
        </a:xfrm>
      </p:grpSpPr>
      <p:sp>
        <p:nvSpPr>
          <p:cNvPr id="452" name="Google Shape;452;p55"/>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10</a:t>
            </a:r>
            <a:endParaRPr/>
          </a:p>
        </p:txBody>
      </p:sp>
      <p:sp>
        <p:nvSpPr>
          <p:cNvPr id="453" name="Google Shape;453;p55">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454" name="Google Shape;454;p55"/>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 1/30ph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1:&gt;30</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40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140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5-10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8 lần / 30 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15-20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Giảm bất định II</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3 lần/ 30 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&lt;15 sec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Sau CĐT</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Biểu đồ ghi Non-stresstest có đáp ứng.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Kèm nhịp giảm kiểu trương lực</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455" name="Google Shape;455;p55"/>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0" name="Shape 460"/>
        <p:cNvGrpSpPr/>
        <p:nvPr/>
      </p:nvGrpSpPr>
      <p:grpSpPr>
        <a:xfrm>
          <a:off x="0" y="0"/>
          <a:ext cx="0" cy="0"/>
          <a:chOff x="0" y="0"/>
          <a:chExt cx="0" cy="0"/>
        </a:xfrm>
      </p:grpSpPr>
      <p:sp>
        <p:nvSpPr>
          <p:cNvPr id="461" name="Google Shape;461;p56"/>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11</a:t>
            </a:r>
            <a:endParaRPr/>
          </a:p>
        </p:txBody>
      </p:sp>
      <p:sp>
        <p:nvSpPr>
          <p:cNvPr id="462" name="Google Shape;462;p56">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463" name="Google Shape;463;p56"/>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2.5 /10ph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1:4    </a:t>
                      </a: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60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0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140-150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5-10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Mỗi cơn co</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30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r">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tăng trong cơn co tử cung.</a:t>
                      </a: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464" name="Google Shape;464;p56"/>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9" name="Shape 469"/>
        <p:cNvGrpSpPr/>
        <p:nvPr/>
      </p:nvGrpSpPr>
      <p:grpSpPr>
        <a:xfrm>
          <a:off x="0" y="0"/>
          <a:ext cx="0" cy="0"/>
          <a:chOff x="0" y="0"/>
          <a:chExt cx="0" cy="0"/>
        </a:xfrm>
      </p:grpSpPr>
      <p:sp>
        <p:nvSpPr>
          <p:cNvPr id="470" name="Google Shape;470;p57"/>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12</a:t>
            </a:r>
            <a:endParaRPr/>
          </a:p>
        </p:txBody>
      </p:sp>
      <p:sp>
        <p:nvSpPr>
          <p:cNvPr id="471" name="Google Shape;471;p57">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472" name="Google Shape;472;p57"/>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5 /10 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1:1 </a:t>
                      </a: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60-80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135-140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5-10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giảm sớm</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100% cơn co</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&lt;15 sec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giảm sớm nông, phù hợp với chuyển dạ giai đoạn II.</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473" name="Google Shape;473;p57"/>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8" name="Shape 478"/>
        <p:cNvGrpSpPr/>
        <p:nvPr/>
      </p:nvGrpSpPr>
      <p:grpSpPr>
        <a:xfrm>
          <a:off x="0" y="0"/>
          <a:ext cx="0" cy="0"/>
          <a:chOff x="0" y="0"/>
          <a:chExt cx="0" cy="0"/>
        </a:xfrm>
      </p:grpSpPr>
      <p:sp>
        <p:nvSpPr>
          <p:cNvPr id="479" name="Google Shape;479;p58"/>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13</a:t>
            </a:r>
            <a:endParaRPr/>
          </a:p>
        </p:txBody>
      </p:sp>
      <p:sp>
        <p:nvSpPr>
          <p:cNvPr id="480" name="Google Shape;480;p58">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481" name="Google Shape;481;p58"/>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 4 /10 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1:1</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&gt; 100</a:t>
                      </a: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20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140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5-10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Giảm bất định II</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100% cơn co</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40-80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15-30sec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Trường hợp rất khó định danh.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 Định danh bất định dựa vào dạng CTG.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482" name="Google Shape;482;p58"/>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7" name="Shape 487"/>
        <p:cNvGrpSpPr/>
        <p:nvPr/>
      </p:nvGrpSpPr>
      <p:grpSpPr>
        <a:xfrm>
          <a:off x="0" y="0"/>
          <a:ext cx="0" cy="0"/>
          <a:chOff x="0" y="0"/>
          <a:chExt cx="0" cy="0"/>
        </a:xfrm>
      </p:grpSpPr>
      <p:sp>
        <p:nvSpPr>
          <p:cNvPr id="488" name="Google Shape;488;p59"/>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14</a:t>
            </a:r>
            <a:endParaRPr/>
          </a:p>
        </p:txBody>
      </p:sp>
      <p:sp>
        <p:nvSpPr>
          <p:cNvPr id="489" name="Google Shape;489;p59">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490" name="Google Shape;490;p59"/>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3 / 10 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 : 2     </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40-80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130-140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5-10 nhịp/ph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Bất định đa dạng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100% cơn co</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40-60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15-40sec</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giảm bất định đa dạng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Phù hợp với chèn ép lưu thông cuống rốn.</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491" name="Google Shape;491;p59"/>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6" name="Shape 496"/>
        <p:cNvGrpSpPr/>
        <p:nvPr/>
      </p:nvGrpSpPr>
      <p:grpSpPr>
        <a:xfrm>
          <a:off x="0" y="0"/>
          <a:ext cx="0" cy="0"/>
          <a:chOff x="0" y="0"/>
          <a:chExt cx="0" cy="0"/>
        </a:xfrm>
      </p:grpSpPr>
      <p:sp>
        <p:nvSpPr>
          <p:cNvPr id="497" name="Google Shape;497;p60"/>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15</a:t>
            </a:r>
            <a:endParaRPr/>
          </a:p>
        </p:txBody>
      </p:sp>
      <p:sp>
        <p:nvSpPr>
          <p:cNvPr id="498" name="Google Shape;498;p60">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499" name="Google Shape;499;p60"/>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3 /10ph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1:1 </a:t>
                      </a: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20-70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0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145-150nh/ph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5-10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Sau CĐT</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15-20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Giảm sớm</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100% cơn co</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20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&lt; 30sec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Kèm GBĐ</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giảm sớm kèm theo nhịp giảm bất định trong gđ cuối của</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chuyển dạ.</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500" name="Google Shape;500;p60"/>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5" name="Shape 505"/>
        <p:cNvGrpSpPr/>
        <p:nvPr/>
      </p:nvGrpSpPr>
      <p:grpSpPr>
        <a:xfrm>
          <a:off x="0" y="0"/>
          <a:ext cx="0" cy="0"/>
          <a:chOff x="0" y="0"/>
          <a:chExt cx="0" cy="0"/>
        </a:xfrm>
      </p:grpSpPr>
      <p:sp>
        <p:nvSpPr>
          <p:cNvPr id="506" name="Google Shape;506;p61"/>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16</a:t>
            </a:r>
            <a:endParaRPr/>
          </a:p>
        </p:txBody>
      </p:sp>
      <p:sp>
        <p:nvSpPr>
          <p:cNvPr id="507" name="Google Shape;507;p61">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508" name="Google Shape;508;p61"/>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3 /10ph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 : 1</a:t>
                      </a: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&gt;100 </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0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135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Ít</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Giảm sớm</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100% cơn co</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15-20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&lt;15 sec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giảm sớm với tăng nhẹ variability.</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Không biểu hiện đe dọa thai.</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509" name="Google Shape;509;p61"/>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4" name="Shape 514"/>
        <p:cNvGrpSpPr/>
        <p:nvPr/>
      </p:nvGrpSpPr>
      <p:grpSpPr>
        <a:xfrm>
          <a:off x="0" y="0"/>
          <a:ext cx="0" cy="0"/>
          <a:chOff x="0" y="0"/>
          <a:chExt cx="0" cy="0"/>
        </a:xfrm>
      </p:grpSpPr>
      <p:sp>
        <p:nvSpPr>
          <p:cNvPr id="515" name="Google Shape;515;p62"/>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17</a:t>
            </a:r>
            <a:endParaRPr/>
          </a:p>
        </p:txBody>
      </p:sp>
      <p:sp>
        <p:nvSpPr>
          <p:cNvPr id="516" name="Google Shape;516;p62">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517" name="Google Shape;517;p62"/>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Khg đều</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1:1.5</a:t>
                      </a: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&lt;10</a:t>
                      </a: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0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120-140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&lt;5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giảm muộn</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100% cơn co</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20-70nh/ph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&gt;60 sec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giảm muộn trên một nền mất 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Tình trạng Acidosis.</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518" name="Google Shape;518;p62"/>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 name="Shape 90"/>
        <p:cNvGrpSpPr/>
        <p:nvPr/>
      </p:nvGrpSpPr>
      <p:grpSpPr>
        <a:xfrm>
          <a:off x="0" y="0"/>
          <a:ext cx="0" cy="0"/>
          <a:chOff x="0" y="0"/>
          <a:chExt cx="0" cy="0"/>
        </a:xfrm>
      </p:grpSpPr>
      <p:sp>
        <p:nvSpPr>
          <p:cNvPr id="91" name="Google Shape;91;p18"/>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3</a:t>
            </a:r>
            <a:endParaRPr/>
          </a:p>
        </p:txBody>
      </p:sp>
      <p:sp>
        <p:nvSpPr>
          <p:cNvPr id="92" name="Google Shape;92;p18">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descr="sin 47029" id="93" name="Google Shape;93;p18"/>
          <p:cNvPicPr preferRelativeResize="0"/>
          <p:nvPr/>
        </p:nvPicPr>
        <p:blipFill rotWithShape="1">
          <a:blip r:embed="rId4">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94" name="Google Shape;94;p18">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95" name="Google Shape;95;p18"/>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3" name="Shape 523"/>
        <p:cNvGrpSpPr/>
        <p:nvPr/>
      </p:nvGrpSpPr>
      <p:grpSpPr>
        <a:xfrm>
          <a:off x="0" y="0"/>
          <a:ext cx="0" cy="0"/>
          <a:chOff x="0" y="0"/>
          <a:chExt cx="0" cy="0"/>
        </a:xfrm>
      </p:grpSpPr>
      <p:sp>
        <p:nvSpPr>
          <p:cNvPr id="524" name="Google Shape;524;p63"/>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18</a:t>
            </a:r>
            <a:endParaRPr/>
          </a:p>
        </p:txBody>
      </p:sp>
      <p:sp>
        <p:nvSpPr>
          <p:cNvPr id="525" name="Google Shape;525;p63">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526" name="Google Shape;526;p63"/>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1/10ph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 &gt;10</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&lt;20</a:t>
                      </a: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140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&lt;5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r">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tim thai với dao động nội tại thấp.</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Có thể phù hợp với Anoxia</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527" name="Google Shape;527;p63"/>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2" name="Shape 532"/>
        <p:cNvGrpSpPr/>
        <p:nvPr/>
      </p:nvGrpSpPr>
      <p:grpSpPr>
        <a:xfrm>
          <a:off x="0" y="0"/>
          <a:ext cx="0" cy="0"/>
          <a:chOff x="0" y="0"/>
          <a:chExt cx="0" cy="0"/>
        </a:xfrm>
      </p:grpSpPr>
      <p:sp>
        <p:nvSpPr>
          <p:cNvPr id="533" name="Google Shape;533;p64"/>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19</a:t>
            </a:r>
            <a:endParaRPr/>
          </a:p>
        </p:txBody>
      </p:sp>
      <p:sp>
        <p:nvSpPr>
          <p:cNvPr id="534" name="Google Shape;534;p64">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535" name="Google Shape;535;p64"/>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1 /10ph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1:10</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60-80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20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145-150nh/ph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5-15nh/ph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8 nh/25ph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20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r">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tăng liên tục sau mỗi nhóm cử động thai</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Cho cảm giác Tachycardia</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536" name="Google Shape;536;p64"/>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1" name="Shape 541"/>
        <p:cNvGrpSpPr/>
        <p:nvPr/>
      </p:nvGrpSpPr>
      <p:grpSpPr>
        <a:xfrm>
          <a:off x="0" y="0"/>
          <a:ext cx="0" cy="0"/>
          <a:chOff x="0" y="0"/>
          <a:chExt cx="0" cy="0"/>
        </a:xfrm>
      </p:grpSpPr>
      <p:sp>
        <p:nvSpPr>
          <p:cNvPr id="542" name="Google Shape;542;p65"/>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20</a:t>
            </a:r>
            <a:endParaRPr/>
          </a:p>
        </p:txBody>
      </p:sp>
      <p:graphicFrame>
        <p:nvGraphicFramePr>
          <p:cNvPr id="543" name="Google Shape;543;p65"/>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20mmHg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140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&lt; 5nh/ph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0</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r">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Biểu đồ tim thai phẳng, mất 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544" name="Google Shape;544;p65">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45" name="Google Shape;545;p65"/>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0" name="Shape 550"/>
        <p:cNvGrpSpPr/>
        <p:nvPr/>
      </p:nvGrpSpPr>
      <p:grpSpPr>
        <a:xfrm>
          <a:off x="0" y="0"/>
          <a:ext cx="0" cy="0"/>
          <a:chOff x="0" y="0"/>
          <a:chExt cx="0" cy="0"/>
        </a:xfrm>
      </p:grpSpPr>
      <p:sp>
        <p:nvSpPr>
          <p:cNvPr id="551" name="Google Shape;551;p66"/>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21</a:t>
            </a:r>
            <a:endParaRPr/>
          </a:p>
        </p:txBody>
      </p:sp>
      <p:graphicFrame>
        <p:nvGraphicFramePr>
          <p:cNvPr id="552" name="Google Shape;552;p66"/>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140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100% CĐT</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30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Giảm bất định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Ít</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20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&lt; 15 sec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Biểu đồ tim thai có đáp ứng tăng nhịp sau cử động thai.</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giảm kèm theo cử động thai.</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553" name="Google Shape;553;p66">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54" name="Google Shape;554;p66"/>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9" name="Shape 559"/>
        <p:cNvGrpSpPr/>
        <p:nvPr/>
      </p:nvGrpSpPr>
      <p:grpSpPr>
        <a:xfrm>
          <a:off x="0" y="0"/>
          <a:ext cx="0" cy="0"/>
          <a:chOff x="0" y="0"/>
          <a:chExt cx="0" cy="0"/>
        </a:xfrm>
      </p:grpSpPr>
      <p:sp>
        <p:nvSpPr>
          <p:cNvPr id="560" name="Google Shape;560;p67"/>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22</a:t>
            </a:r>
            <a:endParaRPr/>
          </a:p>
        </p:txBody>
      </p:sp>
      <p:graphicFrame>
        <p:nvGraphicFramePr>
          <p:cNvPr id="561" name="Google Shape;561;p67"/>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 5 / 10 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1,5 : 0.5</a:t>
                      </a: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40-70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180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5-10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giảm muộn</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100% cơn co</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60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60 sec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Tim thai căn bản nhanh trầm trọng. Rối loạn cơn co kiểu cường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tính. Nhịp giảm muộn.</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562" name="Google Shape;562;p67">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63" name="Google Shape;563;p67"/>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8" name="Shape 568"/>
        <p:cNvGrpSpPr/>
        <p:nvPr/>
      </p:nvGrpSpPr>
      <p:grpSpPr>
        <a:xfrm>
          <a:off x="0" y="0"/>
          <a:ext cx="0" cy="0"/>
          <a:chOff x="0" y="0"/>
          <a:chExt cx="0" cy="0"/>
        </a:xfrm>
      </p:grpSpPr>
      <p:sp>
        <p:nvSpPr>
          <p:cNvPr id="569" name="Google Shape;569;p68"/>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23</a:t>
            </a:r>
            <a:endParaRPr/>
          </a:p>
        </p:txBody>
      </p:sp>
      <p:graphicFrame>
        <p:nvGraphicFramePr>
          <p:cNvPr id="570" name="Google Shape;570;p68"/>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3 / 10 ph</a:t>
                      </a: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     1,5 : 2</a:t>
                      </a: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60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0</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160 nhịp / 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 nh /ph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giảm muộn</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50% cơn co</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&gt; 60 sec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Dạng dẹt</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Tim thai căn bản nhanh kèm theo dao động nội tại thấp</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giảm muộn biên độ thấp nhưng kéo dài.</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571" name="Google Shape;571;p68">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72" name="Google Shape;572;p68"/>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7" name="Shape 577"/>
        <p:cNvGrpSpPr/>
        <p:nvPr/>
      </p:nvGrpSpPr>
      <p:grpSpPr>
        <a:xfrm>
          <a:off x="0" y="0"/>
          <a:ext cx="0" cy="0"/>
          <a:chOff x="0" y="0"/>
          <a:chExt cx="0" cy="0"/>
        </a:xfrm>
      </p:grpSpPr>
      <p:sp>
        <p:nvSpPr>
          <p:cNvPr id="578" name="Google Shape;578;p69"/>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24</a:t>
            </a:r>
            <a:endParaRPr/>
          </a:p>
        </p:txBody>
      </p:sp>
      <p:graphicFrame>
        <p:nvGraphicFramePr>
          <p:cNvPr id="579" name="Google Shape;579;p69"/>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6,5 / 10ph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 : 0</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175-180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giảm muộn</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100% cơn co</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30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45-60 sec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Rối loạn cơn co kiểu tăng động. Tim thai căn bản nhanh.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giảm muộn.</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580" name="Google Shape;580;p69">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81" name="Google Shape;581;p69"/>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6" name="Shape 586"/>
        <p:cNvGrpSpPr/>
        <p:nvPr/>
      </p:nvGrpSpPr>
      <p:grpSpPr>
        <a:xfrm>
          <a:off x="0" y="0"/>
          <a:ext cx="0" cy="0"/>
          <a:chOff x="0" y="0"/>
          <a:chExt cx="0" cy="0"/>
        </a:xfrm>
      </p:grpSpPr>
      <p:sp>
        <p:nvSpPr>
          <p:cNvPr id="587" name="Google Shape;587;p70"/>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25</a:t>
            </a:r>
            <a:endParaRPr/>
          </a:p>
        </p:txBody>
      </p:sp>
      <p:graphicFrame>
        <p:nvGraphicFramePr>
          <p:cNvPr id="588" name="Google Shape;588;p70"/>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140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25-30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 / 20 phút</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30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0</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r">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Dao động nội tại tăng. Nhịp tăng với biên độ lớn và kéo dài.</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Stress thai.</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589" name="Google Shape;589;p70">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90" name="Google Shape;590;p70"/>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5" name="Shape 595"/>
        <p:cNvGrpSpPr/>
        <p:nvPr/>
      </p:nvGrpSpPr>
      <p:grpSpPr>
        <a:xfrm>
          <a:off x="0" y="0"/>
          <a:ext cx="0" cy="0"/>
          <a:chOff x="0" y="0"/>
          <a:chExt cx="0" cy="0"/>
        </a:xfrm>
      </p:grpSpPr>
      <p:sp>
        <p:nvSpPr>
          <p:cNvPr id="596" name="Google Shape;596;p71"/>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26</a:t>
            </a:r>
            <a:endParaRPr/>
          </a:p>
        </p:txBody>
      </p:sp>
      <p:graphicFrame>
        <p:nvGraphicFramePr>
          <p:cNvPr id="597" name="Google Shape;597;p71"/>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5-10</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140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20-30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Liên tục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60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Giảm bất định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1-2nhịp giảm</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20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&lt; 15 sec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Rất khó định baseline vì nhịp tăng liên tục.</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Dễ cho nhận định nhầm với nhịp giảm.</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598" name="Google Shape;598;p71">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99" name="Google Shape;599;p71"/>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4" name="Shape 604"/>
        <p:cNvGrpSpPr/>
        <p:nvPr/>
      </p:nvGrpSpPr>
      <p:grpSpPr>
        <a:xfrm>
          <a:off x="0" y="0"/>
          <a:ext cx="0" cy="0"/>
          <a:chOff x="0" y="0"/>
          <a:chExt cx="0" cy="0"/>
        </a:xfrm>
      </p:grpSpPr>
      <p:sp>
        <p:nvSpPr>
          <p:cNvPr id="605" name="Google Shape;605;p72"/>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27</a:t>
            </a:r>
            <a:endParaRPr/>
          </a:p>
        </p:txBody>
      </p:sp>
      <p:graphicFrame>
        <p:nvGraphicFramePr>
          <p:cNvPr id="606" name="Google Shape;606;p72"/>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5 / 10ph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2:0</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70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160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nhảy</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giảm bất định - Giảm kéo dài</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80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r">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4 phút</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Dài 7 phút</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tim thai căn bản nhanh, kèm nhiều nhịp giảm bất định.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giảm kéo dài sau cơn co cường tính, sau oxytocin.</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607" name="Google Shape;607;p72">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08" name="Google Shape;608;p72"/>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4</a:t>
            </a:r>
            <a:endParaRPr/>
          </a:p>
        </p:txBody>
      </p:sp>
      <p:sp>
        <p:nvSpPr>
          <p:cNvPr id="102" name="Google Shape;102;p19">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descr="flat 46686" id="103" name="Google Shape;103;p19"/>
          <p:cNvPicPr preferRelativeResize="0"/>
          <p:nvPr/>
        </p:nvPicPr>
        <p:blipFill rotWithShape="1">
          <a:blip r:embed="rId4">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104" name="Google Shape;104;p19">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05" name="Google Shape;105;p19"/>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3" name="Shape 613"/>
        <p:cNvGrpSpPr/>
        <p:nvPr/>
      </p:nvGrpSpPr>
      <p:grpSpPr>
        <a:xfrm>
          <a:off x="0" y="0"/>
          <a:ext cx="0" cy="0"/>
          <a:chOff x="0" y="0"/>
          <a:chExt cx="0" cy="0"/>
        </a:xfrm>
      </p:grpSpPr>
      <p:sp>
        <p:nvSpPr>
          <p:cNvPr id="614" name="Google Shape;614;p73"/>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28</a:t>
            </a:r>
            <a:endParaRPr/>
          </a:p>
        </p:txBody>
      </p:sp>
      <p:graphicFrame>
        <p:nvGraphicFramePr>
          <p:cNvPr id="615" name="Google Shape;615;p73"/>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3/ 10 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 : 2</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55</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15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170-180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&lt; 5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giảm muộn</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100% cơn co</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30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45-60 sec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Trị số tim thai căn bản nhanh trầm trọng kèm nhịp giảm muộn.</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Suy tuần hoàn tử cung-nhau.</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616" name="Google Shape;616;p73">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17" name="Google Shape;617;p73"/>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2" name="Shape 622"/>
        <p:cNvGrpSpPr/>
        <p:nvPr/>
      </p:nvGrpSpPr>
      <p:grpSpPr>
        <a:xfrm>
          <a:off x="0" y="0"/>
          <a:ext cx="0" cy="0"/>
          <a:chOff x="0" y="0"/>
          <a:chExt cx="0" cy="0"/>
        </a:xfrm>
      </p:grpSpPr>
      <p:sp>
        <p:nvSpPr>
          <p:cNvPr id="623" name="Google Shape;623;p74"/>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29</a:t>
            </a:r>
            <a:endParaRPr/>
          </a:p>
        </p:txBody>
      </p:sp>
      <p:graphicFrame>
        <p:nvGraphicFramePr>
          <p:cNvPr id="624" name="Google Shape;624;p74"/>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1/28 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      </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45</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0-3 cmHg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2 đường ghi tim thai, baseline = 135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5-10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8 l /28 ph x 2</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35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r">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Băng ghi CTG trên một song thai. CTG có đáp ứng tăng nhịp.</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625" name="Google Shape;625;p74">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26" name="Google Shape;626;p74"/>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1" name="Shape 631"/>
        <p:cNvGrpSpPr/>
        <p:nvPr/>
      </p:nvGrpSpPr>
      <p:grpSpPr>
        <a:xfrm>
          <a:off x="0" y="0"/>
          <a:ext cx="0" cy="0"/>
          <a:chOff x="0" y="0"/>
          <a:chExt cx="0" cy="0"/>
        </a:xfrm>
      </p:grpSpPr>
      <p:sp>
        <p:nvSpPr>
          <p:cNvPr id="632" name="Google Shape;632;p75"/>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30</a:t>
            </a:r>
            <a:endParaRPr/>
          </a:p>
        </p:txBody>
      </p:sp>
      <p:graphicFrame>
        <p:nvGraphicFramePr>
          <p:cNvPr id="633" name="Google Shape;633;p75"/>
          <p:cNvGraphicFramePr/>
          <p:nvPr/>
        </p:nvGraphicFramePr>
        <p:xfrm>
          <a:off x="457200" y="1279525"/>
          <a:ext cx="3000000" cy="3000000"/>
        </p:xfrm>
        <a:graphic>
          <a:graphicData uri="http://schemas.openxmlformats.org/drawingml/2006/table">
            <a:tbl>
              <a:tblPr>
                <a:noFill/>
                <a:tableStyleId>{9EEEC581-D515-4EE8-BDD9-8057EF552A1D}</a:tableStyleId>
              </a:tblPr>
              <a:tblGrid>
                <a:gridCol w="1858975"/>
                <a:gridCol w="427025"/>
                <a:gridCol w="457200"/>
                <a:gridCol w="639775"/>
                <a:gridCol w="427025"/>
                <a:gridCol w="381000"/>
                <a:gridCol w="1066800"/>
                <a:gridCol w="1249375"/>
                <a:gridCol w="198425"/>
                <a:gridCol w="1524000"/>
              </a:tblGrid>
              <a:tr h="473075">
                <a:tc gridSpan="3" row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Cơn co tử cung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hMerge="1"/>
                <a:tc rowSpan="2"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3,5 / 10ph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alpha val="0"/>
                        </a:schemeClr>
                      </a:solidFill>
                      <a:prstDash val="solid"/>
                      <a:round/>
                      <a:headEnd len="sm" w="sm" type="none"/>
                      <a:tailEnd len="sm" w="sm" type="none"/>
                    </a:lnB>
                    <a:solidFill>
                      <a:schemeClr val="accent1"/>
                    </a:solidFill>
                  </a:tcPr>
                </a:tc>
                <a:tc hMerge="1"/>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Co : Nghỉ</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2 : 2</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69900">
                <a:tc gridSpan="3" vMerge="1"/>
                <a:tc hMerge="1" vMerge="1"/>
                <a:tc hMerge="1" v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Cường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80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TLCB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0 mmHg</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730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Tim thai căn bản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160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r>
              <a:tr h="549275">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Dao động nội tại</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8">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5-10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c hMerge="1"/>
                <a:tc hMerge="1"/>
              </a:tr>
              <a:tr h="473075">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tăng</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69900">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Nhịp giảm</a:t>
                      </a:r>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Định danh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giảm muộn</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hMerge="1"/>
                <a:tc hMerge="1"/>
                <a:tc hMerge="1"/>
              </a:tr>
              <a:tr h="479425">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Tần xuất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100% cơn co</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Biên độ</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20 nh/ph</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r>
              <a:tr h="471500">
                <a:tc>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T hồi phục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3">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60 sec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c hMerge="1"/>
                <a:tc>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Khác</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AFCA2"/>
                    </a:solidFill>
                  </a:tcPr>
                </a:tc>
                <a:tc hMerge="1"/>
              </a:tr>
              <a:tr h="450850">
                <a:tc gridSpan="4">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lt1"/>
                          </a:solidFill>
                          <a:latin typeface="Times New Roman"/>
                          <a:ea typeface="Times New Roman"/>
                          <a:cs typeface="Times New Roman"/>
                          <a:sym typeface="Times New Roman"/>
                        </a:rPr>
                        <a:t>Kết luận băng ghi CTG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gridSpan="6">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r>
              <a:tr h="469900">
                <a:tc gridSpan="10">
                  <a:txBody>
                    <a:bodyPr/>
                    <a:lstStyle/>
                    <a:p>
                      <a:pPr indent="0" lvl="0" marL="0" marR="0" rtl="0" algn="l">
                        <a:lnSpc>
                          <a:spcPct val="100000"/>
                        </a:lnSpc>
                        <a:spcBef>
                          <a:spcPts val="0"/>
                        </a:spcBef>
                        <a:spcAft>
                          <a:spcPts val="0"/>
                        </a:spcAft>
                        <a:buClr>
                          <a:srgbClr val="FFFF00"/>
                        </a:buClr>
                        <a:buSzPts val="1800"/>
                        <a:buFont typeface="Noto Sans Symbols"/>
                        <a:buNone/>
                      </a:pPr>
                      <a:r>
                        <a:rPr b="0" i="0" lang="en-US" sz="2400" u="none" cap="none" strike="noStrike">
                          <a:solidFill>
                            <a:schemeClr val="dk1"/>
                          </a:solidFill>
                          <a:latin typeface="Times New Roman"/>
                          <a:ea typeface="Times New Roman"/>
                          <a:cs typeface="Times New Roman"/>
                          <a:sym typeface="Times New Roman"/>
                        </a:rPr>
                        <a:t>Nhịp giảm muộn có khả năng là suy tuần hoàn tử cung-nhau</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c hMerge="1"/>
                <a:tc hMerge="1"/>
                <a:tc hMerge="1"/>
                <a:tc hMerge="1"/>
                <a:tc hMerge="1"/>
                <a:tc hMerge="1"/>
                <a:tc hMerge="1"/>
              </a:tr>
              <a:tr h="473075">
                <a:tc gridSpan="10">
                  <a:txBody>
                    <a:bodyPr/>
                    <a:lstStyle/>
                    <a:p>
                      <a:pPr indent="0" lvl="0" marL="0" marR="0" rtl="0" algn="l">
                        <a:lnSpc>
                          <a:spcPct val="100000"/>
                        </a:lnSpc>
                        <a:spcBef>
                          <a:spcPts val="0"/>
                        </a:spcBef>
                        <a:spcAft>
                          <a:spcPts val="0"/>
                        </a:spcAft>
                        <a:buClr>
                          <a:srgbClr val="FFFF00"/>
                        </a:buClr>
                        <a:buSzPts val="1800"/>
                        <a:buFont typeface="Noto Sans Symbols"/>
                        <a:buNone/>
                      </a:pPr>
                      <a:r>
                        <a:t/>
                      </a:r>
                      <a:endParaRPr b="0" i="0" sz="2400" u="none" cap="none" strike="noStrike">
                        <a:solidFill>
                          <a:schemeClr val="lt1"/>
                        </a:solidFill>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hMerge="1"/>
                <a:tc hMerge="1"/>
                <a:tc hMerge="1"/>
                <a:tc hMerge="1"/>
                <a:tc hMerge="1"/>
                <a:tc hMerge="1"/>
                <a:tc hMerge="1"/>
                <a:tc hMerge="1"/>
              </a:tr>
            </a:tbl>
          </a:graphicData>
        </a:graphic>
      </p:graphicFrame>
      <p:sp>
        <p:nvSpPr>
          <p:cNvPr id="634" name="Google Shape;634;p75">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darken" h="120000" w="120000">
                <a:moveTo>
                  <a:pt x="105000" y="37500"/>
                </a:moveTo>
                <a:lnTo>
                  <a:pt x="82500" y="15000"/>
                </a:lnTo>
                <a:lnTo>
                  <a:pt x="60000" y="37500"/>
                </a:lnTo>
                <a:lnTo>
                  <a:pt x="71250" y="37500"/>
                </a:lnTo>
                <a:lnTo>
                  <a:pt x="71250" y="71250"/>
                </a:lnTo>
                <a:cubicBezTo>
                  <a:pt x="71250" y="77463"/>
                  <a:pt x="66213" y="82500"/>
                  <a:pt x="60000" y="82500"/>
                </a:cubicBezTo>
                <a:lnTo>
                  <a:pt x="48750" y="82500"/>
                </a:lnTo>
                <a:cubicBezTo>
                  <a:pt x="42537" y="82500"/>
                  <a:pt x="37500" y="77463"/>
                  <a:pt x="37500" y="71250"/>
                </a:cubicBezTo>
                <a:lnTo>
                  <a:pt x="37500" y="37500"/>
                </a:lnTo>
                <a:lnTo>
                  <a:pt x="15000" y="37500"/>
                </a:lnTo>
                <a:lnTo>
                  <a:pt x="15000" y="71250"/>
                </a:lnTo>
                <a:cubicBezTo>
                  <a:pt x="15000" y="89890"/>
                  <a:pt x="30110" y="105000"/>
                  <a:pt x="48750" y="105000"/>
                </a:cubicBezTo>
                <a:lnTo>
                  <a:pt x="60000" y="105000"/>
                </a:lnTo>
                <a:cubicBezTo>
                  <a:pt x="78640" y="105000"/>
                  <a:pt x="93750" y="89890"/>
                  <a:pt x="93750" y="71250"/>
                </a:cubicBezTo>
                <a:lnTo>
                  <a:pt x="93750" y="37500"/>
                </a:lnTo>
                <a:close/>
              </a:path>
              <a:path extrusionOk="0" fill="none" h="120000" w="120000">
                <a:moveTo>
                  <a:pt x="105000" y="37500"/>
                </a:moveTo>
                <a:lnTo>
                  <a:pt x="93750" y="37500"/>
                </a:lnTo>
                <a:lnTo>
                  <a:pt x="93750" y="71250"/>
                </a:lnTo>
                <a:cubicBezTo>
                  <a:pt x="93750" y="89890"/>
                  <a:pt x="78640" y="105000"/>
                  <a:pt x="60000" y="105000"/>
                </a:cubicBezTo>
                <a:lnTo>
                  <a:pt x="48750" y="105000"/>
                </a:lnTo>
                <a:cubicBezTo>
                  <a:pt x="30110" y="105000"/>
                  <a:pt x="15000" y="89890"/>
                  <a:pt x="15000" y="71250"/>
                </a:cubicBezTo>
                <a:lnTo>
                  <a:pt x="15000" y="37500"/>
                </a:lnTo>
                <a:lnTo>
                  <a:pt x="37500" y="37500"/>
                </a:lnTo>
                <a:lnTo>
                  <a:pt x="37500" y="71250"/>
                </a:lnTo>
                <a:cubicBezTo>
                  <a:pt x="37500" y="77463"/>
                  <a:pt x="42537" y="82500"/>
                  <a:pt x="48750" y="82500"/>
                </a:cubicBezTo>
                <a:lnTo>
                  <a:pt x="60000" y="82500"/>
                </a:lnTo>
                <a:cubicBezTo>
                  <a:pt x="66213" y="82500"/>
                  <a:pt x="71250" y="77463"/>
                  <a:pt x="71250" y="71250"/>
                </a:cubicBezTo>
                <a:lnTo>
                  <a:pt x="71250" y="37500"/>
                </a:lnTo>
                <a:lnTo>
                  <a:pt x="60000" y="37500"/>
                </a:lnTo>
                <a:lnTo>
                  <a:pt x="82500" y="15000"/>
                </a:lnTo>
                <a:close/>
              </a:path>
              <a:path extrusionOk="0" fill="none" h="120000" w="120000">
                <a:moveTo>
                  <a:pt x="0" y="0"/>
                </a:moveTo>
                <a:lnTo>
                  <a:pt x="120000" y="0"/>
                </a:lnTo>
                <a:lnTo>
                  <a:pt x="120000" y="120000"/>
                </a:lnTo>
                <a:lnTo>
                  <a:pt x="0" y="120000"/>
                </a:lnTo>
                <a:close/>
              </a:path>
            </a:pathLst>
          </a:custGeom>
          <a:solidFill>
            <a:srgbClr val="FFCC99"/>
          </a:solidFill>
          <a:ln cap="flat" cmpd="sng" w="9525">
            <a:solidFill>
              <a:srgbClr val="99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35" name="Google Shape;635;p75"/>
          <p:cNvSpPr/>
          <p:nvPr/>
        </p:nvSpPr>
        <p:spPr>
          <a:xfrm>
            <a:off x="8226425" y="6397625"/>
            <a:ext cx="274638" cy="274638"/>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cubicBezTo>
                  <a:pt x="64660" y="17813"/>
                  <a:pt x="68438" y="21590"/>
                  <a:pt x="68438" y="26250"/>
                </a:cubicBezTo>
                <a:cubicBezTo>
                  <a:pt x="68438" y="30910"/>
                  <a:pt x="64660" y="34688"/>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8" y="88125"/>
                </a:lnTo>
                <a:lnTo>
                  <a:pt x="68438" y="43125"/>
                </a:lnTo>
                <a:close/>
              </a:path>
              <a:path extrusionOk="0" fill="lighten" h="120000" w="120000">
                <a:moveTo>
                  <a:pt x="60000" y="17813"/>
                </a:moveTo>
                <a:cubicBezTo>
                  <a:pt x="64660" y="17813"/>
                  <a:pt x="68438" y="21590"/>
                  <a:pt x="68438" y="26250"/>
                </a:cubicBezTo>
                <a:cubicBezTo>
                  <a:pt x="68438" y="30910"/>
                  <a:pt x="64660" y="34688"/>
                  <a:pt x="60000" y="34688"/>
                </a:cubicBezTo>
                <a:cubicBezTo>
                  <a:pt x="55340" y="34688"/>
                  <a:pt x="51563" y="30910"/>
                  <a:pt x="51563" y="26250"/>
                </a:cubicBezTo>
                <a:cubicBezTo>
                  <a:pt x="51563" y="21590"/>
                  <a:pt x="55340" y="17813"/>
                  <a:pt x="60000" y="17813"/>
                </a:cubicBezTo>
                <a:moveTo>
                  <a:pt x="43125" y="43125"/>
                </a:moveTo>
                <a:lnTo>
                  <a:pt x="68438" y="43125"/>
                </a:lnTo>
                <a:lnTo>
                  <a:pt x="68438"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cubicBezTo>
                  <a:pt x="64660" y="17813"/>
                  <a:pt x="68438" y="21590"/>
                  <a:pt x="68438" y="26250"/>
                </a:cubicBezTo>
                <a:cubicBezTo>
                  <a:pt x="68438" y="30910"/>
                  <a:pt x="64660" y="34688"/>
                  <a:pt x="60000" y="34688"/>
                </a:cubicBezTo>
                <a:cubicBezTo>
                  <a:pt x="55340" y="34688"/>
                  <a:pt x="51563" y="30910"/>
                  <a:pt x="51563" y="26250"/>
                </a:cubicBezTo>
                <a:cubicBezTo>
                  <a:pt x="51563" y="21590"/>
                  <a:pt x="55340" y="17813"/>
                  <a:pt x="60000" y="17813"/>
                </a:cubicBezTo>
                <a:moveTo>
                  <a:pt x="43125" y="43125"/>
                </a:moveTo>
                <a:lnTo>
                  <a:pt x="68438" y="43125"/>
                </a:lnTo>
                <a:lnTo>
                  <a:pt x="68438"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36" name="Google Shape;636;p75"/>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5</a:t>
            </a:r>
            <a:endParaRPr/>
          </a:p>
        </p:txBody>
      </p:sp>
      <p:sp>
        <p:nvSpPr>
          <p:cNvPr id="112" name="Google Shape;112;p20">
            <a:hlinkClick action="ppaction://hlinksldjump" r:id="rId3"/>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descr="var 46685" id="113" name="Google Shape;113;p20"/>
          <p:cNvPicPr preferRelativeResize="0"/>
          <p:nvPr/>
        </p:nvPicPr>
        <p:blipFill rotWithShape="1">
          <a:blip r:embed="rId4">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114" name="Google Shape;114;p20">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15" name="Google Shape;115;p20"/>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6</a:t>
            </a:r>
            <a:endParaRPr/>
          </a:p>
        </p:txBody>
      </p:sp>
      <p:pic>
        <p:nvPicPr>
          <p:cNvPr descr="late 47943" id="122" name="Google Shape;122;p21"/>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123" name="Google Shape;123;p21">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24" name="Google Shape;124;p21">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25" name="Google Shape;125;p21"/>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457200" y="274638"/>
            <a:ext cx="82296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CTG 7</a:t>
            </a:r>
            <a:endParaRPr/>
          </a:p>
        </p:txBody>
      </p:sp>
      <p:pic>
        <p:nvPicPr>
          <p:cNvPr descr="tachy severe 47280" id="132" name="Google Shape;132;p22"/>
          <p:cNvPicPr preferRelativeResize="0"/>
          <p:nvPr/>
        </p:nvPicPr>
        <p:blipFill rotWithShape="1">
          <a:blip r:embed="rId3">
            <a:alphaModFix/>
          </a:blip>
          <a:srcRect b="0" l="0" r="0" t="0"/>
          <a:stretch/>
        </p:blipFill>
        <p:spPr>
          <a:xfrm>
            <a:off x="182563" y="1827213"/>
            <a:ext cx="8683625" cy="4570412"/>
          </a:xfrm>
          <a:prstGeom prst="rect">
            <a:avLst/>
          </a:prstGeom>
          <a:noFill/>
          <a:ln cap="flat" cmpd="sng" w="9525">
            <a:solidFill>
              <a:srgbClr val="FF00FF"/>
            </a:solidFill>
            <a:prstDash val="solid"/>
            <a:miter lim="800000"/>
            <a:headEnd len="sm" w="sm" type="none"/>
            <a:tailEnd len="sm" w="sm" type="none"/>
          </a:ln>
        </p:spPr>
      </p:pic>
      <p:sp>
        <p:nvSpPr>
          <p:cNvPr id="133" name="Google Shape;133;p22">
            <a:hlinkClick action="ppaction://hlinksldjump" r:id="rId4"/>
          </p:cNvPr>
          <p:cNvSpPr/>
          <p:nvPr/>
        </p:nvSpPr>
        <p:spPr>
          <a:xfrm>
            <a:off x="8683625" y="6397625"/>
            <a:ext cx="274638" cy="274638"/>
          </a:xfrm>
          <a:custGeom>
            <a:rect b="b" l="l" r="r" t="t"/>
            <a:pathLst>
              <a:path extrusionOk="0" h="120000" w="120000">
                <a:moveTo>
                  <a:pt x="0" y="0"/>
                </a:moveTo>
                <a:lnTo>
                  <a:pt x="120000" y="0"/>
                </a:lnTo>
                <a:lnTo>
                  <a:pt x="120000" y="120000"/>
                </a:lnTo>
                <a:lnTo>
                  <a:pt x="0" y="120000"/>
                </a:lnTo>
                <a:close/>
                <a:moveTo>
                  <a:pt x="26250" y="15000"/>
                </a:moveTo>
                <a:lnTo>
                  <a:pt x="71250" y="15000"/>
                </a:lnTo>
                <a:lnTo>
                  <a:pt x="93750" y="37500"/>
                </a:lnTo>
                <a:lnTo>
                  <a:pt x="93750" y="105000"/>
                </a:lnTo>
                <a:lnTo>
                  <a:pt x="26250" y="105000"/>
                </a:lnTo>
                <a:close/>
              </a:path>
              <a:path extrusionOk="0" fill="darkenLess" h="120000" w="120000">
                <a:moveTo>
                  <a:pt x="26250" y="15000"/>
                </a:moveTo>
                <a:lnTo>
                  <a:pt x="71250" y="15000"/>
                </a:lnTo>
                <a:lnTo>
                  <a:pt x="71250" y="37500"/>
                </a:lnTo>
                <a:lnTo>
                  <a:pt x="93750" y="37500"/>
                </a:lnTo>
                <a:lnTo>
                  <a:pt x="93750" y="105000"/>
                </a:lnTo>
                <a:lnTo>
                  <a:pt x="26250" y="105000"/>
                </a:lnTo>
                <a:close/>
              </a:path>
              <a:path extrusionOk="0" fill="darken" h="120000" w="120000">
                <a:moveTo>
                  <a:pt x="71250" y="15000"/>
                </a:moveTo>
                <a:lnTo>
                  <a:pt x="71250" y="37500"/>
                </a:lnTo>
                <a:lnTo>
                  <a:pt x="93750" y="37500"/>
                </a:lnTo>
                <a:close/>
              </a:path>
              <a:path extrusionOk="0" fill="none" h="120000" w="120000">
                <a:moveTo>
                  <a:pt x="26250" y="15000"/>
                </a:moveTo>
                <a:lnTo>
                  <a:pt x="71250" y="15000"/>
                </a:lnTo>
                <a:lnTo>
                  <a:pt x="93750" y="37500"/>
                </a:lnTo>
                <a:lnTo>
                  <a:pt x="93750" y="105000"/>
                </a:lnTo>
                <a:lnTo>
                  <a:pt x="26250" y="105000"/>
                </a:lnTo>
                <a:close/>
                <a:moveTo>
                  <a:pt x="93750" y="37500"/>
                </a:moveTo>
                <a:lnTo>
                  <a:pt x="71250" y="37500"/>
                </a:lnTo>
                <a:lnTo>
                  <a:pt x="71250" y="15000"/>
                </a:lnTo>
              </a:path>
              <a:path extrusionOk="0" fill="none" h="120000" w="120000">
                <a:moveTo>
                  <a:pt x="0" y="0"/>
                </a:moveTo>
                <a:lnTo>
                  <a:pt x="120000" y="0"/>
                </a:lnTo>
                <a:lnTo>
                  <a:pt x="120000" y="120000"/>
                </a:lnTo>
                <a:lnTo>
                  <a:pt x="0" y="120000"/>
                </a:lnTo>
                <a:close/>
              </a:path>
            </a:pathLst>
          </a:custGeom>
          <a:solidFill>
            <a:srgbClr val="CCFFCC"/>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34" name="Google Shape;134;p22">
            <a:hlinkClick action="ppaction://hlinksldjump" r:id="rId5"/>
          </p:cNvPr>
          <p:cNvSpPr/>
          <p:nvPr/>
        </p:nvSpPr>
        <p:spPr>
          <a:xfrm>
            <a:off x="8683625" y="5940425"/>
            <a:ext cx="274638" cy="274638"/>
          </a:xfrm>
          <a:custGeom>
            <a:rect b="b" l="l" r="r" t="t"/>
            <a:pathLst>
              <a:path extrusionOk="0" h="120000" w="120000">
                <a:moveTo>
                  <a:pt x="0" y="0"/>
                </a:moveTo>
                <a:lnTo>
                  <a:pt x="120000" y="0"/>
                </a:lnTo>
                <a:lnTo>
                  <a:pt x="120000" y="120000"/>
                </a:lnTo>
                <a:lnTo>
                  <a:pt x="0" y="120000"/>
                </a:lnTo>
                <a:close/>
                <a:moveTo>
                  <a:pt x="15000" y="60000"/>
                </a:moveTo>
                <a:lnTo>
                  <a:pt x="105000" y="15000"/>
                </a:lnTo>
                <a:lnTo>
                  <a:pt x="105000" y="105000"/>
                </a:lnTo>
                <a:close/>
              </a:path>
              <a:path extrusionOk="0" fill="darken" h="120000" w="120000">
                <a:moveTo>
                  <a:pt x="15000" y="60000"/>
                </a:moveTo>
                <a:lnTo>
                  <a:pt x="105000" y="15000"/>
                </a:lnTo>
                <a:lnTo>
                  <a:pt x="105000" y="105000"/>
                </a:lnTo>
                <a:close/>
              </a:path>
              <a:path extrusionOk="0" fill="none" h="120000" w="120000">
                <a:moveTo>
                  <a:pt x="15000" y="60000"/>
                </a:moveTo>
                <a:lnTo>
                  <a:pt x="105000" y="15000"/>
                </a:lnTo>
                <a:lnTo>
                  <a:pt x="105000" y="105000"/>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35" name="Google Shape;135;p22"/>
          <p:cNvSpPr/>
          <p:nvPr/>
        </p:nvSpPr>
        <p:spPr>
          <a:xfrm>
            <a:off x="8683625" y="487363"/>
            <a:ext cx="274638" cy="274637"/>
          </a:xfrm>
          <a:custGeom>
            <a:rect b="b" l="l" r="r" t="t"/>
            <a:pathLst>
              <a:path extrusionOk="0" h="120000" w="120000">
                <a:moveTo>
                  <a:pt x="0" y="0"/>
                </a:moveTo>
                <a:lnTo>
                  <a:pt x="120000" y="0"/>
                </a:lnTo>
                <a:lnTo>
                  <a:pt x="120000" y="120000"/>
                </a:lnTo>
                <a:lnTo>
                  <a:pt x="0" y="120000"/>
                </a:lnTo>
                <a:close/>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path>
              <a:path extrusionOk="0" fill="darken"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43125" y="48750"/>
                </a:lnTo>
                <a:lnTo>
                  <a:pt x="51563" y="48750"/>
                </a:lnTo>
                <a:lnTo>
                  <a:pt x="51563" y="88125"/>
                </a:lnTo>
                <a:lnTo>
                  <a:pt x="43125" y="88125"/>
                </a:lnTo>
                <a:lnTo>
                  <a:pt x="43125" y="93750"/>
                </a:lnTo>
                <a:lnTo>
                  <a:pt x="76875" y="93750"/>
                </a:lnTo>
                <a:lnTo>
                  <a:pt x="76875" y="88125"/>
                </a:lnTo>
                <a:lnTo>
                  <a:pt x="68437" y="88125"/>
                </a:lnTo>
                <a:lnTo>
                  <a:pt x="68437" y="43125"/>
                </a:lnTo>
                <a:close/>
              </a:path>
              <a:path extrusionOk="0" fill="lighten" h="120000" w="120000">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60000" y="15000"/>
                </a:moveTo>
                <a:lnTo>
                  <a:pt x="60000" y="15000"/>
                </a:lnTo>
                <a:cubicBezTo>
                  <a:pt x="84853" y="15000"/>
                  <a:pt x="105000" y="35147"/>
                  <a:pt x="105000" y="60000"/>
                </a:cubicBezTo>
                <a:cubicBezTo>
                  <a:pt x="105000" y="84853"/>
                  <a:pt x="84853" y="105000"/>
                  <a:pt x="60000" y="105000"/>
                </a:cubicBezTo>
                <a:cubicBezTo>
                  <a:pt x="35147" y="105000"/>
                  <a:pt x="15000" y="84853"/>
                  <a:pt x="15000" y="60000"/>
                </a:cubicBezTo>
                <a:cubicBezTo>
                  <a:pt x="15000" y="35147"/>
                  <a:pt x="35147" y="15000"/>
                  <a:pt x="60000" y="15000"/>
                </a:cubicBezTo>
                <a:close/>
                <a:moveTo>
                  <a:pt x="60000" y="17813"/>
                </a:moveTo>
                <a:lnTo>
                  <a:pt x="60000" y="17813"/>
                </a:lnTo>
                <a:cubicBezTo>
                  <a:pt x="64660" y="17813"/>
                  <a:pt x="68437" y="21590"/>
                  <a:pt x="68437" y="26250"/>
                </a:cubicBezTo>
                <a:cubicBezTo>
                  <a:pt x="68437" y="30910"/>
                  <a:pt x="64660" y="34687"/>
                  <a:pt x="60000" y="34688"/>
                </a:cubicBezTo>
                <a:cubicBezTo>
                  <a:pt x="55340" y="34688"/>
                  <a:pt x="51563" y="30910"/>
                  <a:pt x="51563" y="26250"/>
                </a:cubicBezTo>
                <a:cubicBezTo>
                  <a:pt x="51563" y="21590"/>
                  <a:pt x="55340" y="17813"/>
                  <a:pt x="60000" y="17813"/>
                </a:cubicBezTo>
                <a:moveTo>
                  <a:pt x="43125" y="43125"/>
                </a:moveTo>
                <a:lnTo>
                  <a:pt x="68437" y="43125"/>
                </a:lnTo>
                <a:lnTo>
                  <a:pt x="68437" y="88125"/>
                </a:lnTo>
                <a:lnTo>
                  <a:pt x="76875" y="88125"/>
                </a:lnTo>
                <a:lnTo>
                  <a:pt x="76875" y="93750"/>
                </a:lnTo>
                <a:lnTo>
                  <a:pt x="43125" y="93750"/>
                </a:lnTo>
                <a:lnTo>
                  <a:pt x="43125" y="88125"/>
                </a:lnTo>
                <a:lnTo>
                  <a:pt x="51563" y="88125"/>
                </a:lnTo>
                <a:lnTo>
                  <a:pt x="51563" y="48750"/>
                </a:lnTo>
                <a:lnTo>
                  <a:pt x="43125" y="48750"/>
                </a:lnTo>
                <a:close/>
              </a:path>
              <a:path extrusionOk="0" fill="none" h="120000" w="120000">
                <a:moveTo>
                  <a:pt x="0" y="0"/>
                </a:moveTo>
                <a:lnTo>
                  <a:pt x="120000" y="0"/>
                </a:lnTo>
                <a:lnTo>
                  <a:pt x="120000" y="120000"/>
                </a:lnTo>
                <a:lnTo>
                  <a:pt x="0" y="120000"/>
                </a:lnTo>
                <a:close/>
              </a:path>
            </a:pathLst>
          </a:custGeom>
          <a:solidFill>
            <a:srgbClr val="FFFF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